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1" r:id="rId4"/>
    <p:sldId id="260" r:id="rId5"/>
    <p:sldId id="269" r:id="rId6"/>
    <p:sldId id="258" r:id="rId7"/>
    <p:sldId id="262" r:id="rId8"/>
    <p:sldId id="259" r:id="rId9"/>
    <p:sldId id="263" r:id="rId10"/>
    <p:sldId id="264" r:id="rId11"/>
    <p:sldId id="265" r:id="rId12"/>
    <p:sldId id="266" r:id="rId13"/>
    <p:sldId id="268" r:id="rId14"/>
    <p:sldId id="270" r:id="rId15"/>
    <p:sldId id="271" r:id="rId16"/>
    <p:sldId id="272" r:id="rId17"/>
    <p:sldId id="273" r:id="rId18"/>
    <p:sldId id="291" r:id="rId19"/>
    <p:sldId id="292" r:id="rId20"/>
    <p:sldId id="293" r:id="rId21"/>
    <p:sldId id="294" r:id="rId22"/>
    <p:sldId id="295" r:id="rId23"/>
    <p:sldId id="296" r:id="rId24"/>
    <p:sldId id="274" r:id="rId25"/>
    <p:sldId id="275" r:id="rId26"/>
    <p:sldId id="276" r:id="rId27"/>
    <p:sldId id="277" r:id="rId28"/>
    <p:sldId id="287" r:id="rId29"/>
    <p:sldId id="278" r:id="rId30"/>
    <p:sldId id="279" r:id="rId31"/>
    <p:sldId id="288" r:id="rId32"/>
    <p:sldId id="289" r:id="rId33"/>
    <p:sldId id="281" r:id="rId34"/>
    <p:sldId id="282" r:id="rId35"/>
    <p:sldId id="283" r:id="rId36"/>
    <p:sldId id="284" r:id="rId37"/>
    <p:sldId id="285" r:id="rId38"/>
    <p:sldId id="286" r:id="rId39"/>
    <p:sldId id="29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25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0242DF2-4B5B-41C8-9289-91BEE8E3AF52}" type="datetimeFigureOut">
              <a:rPr lang="en-US" smtClean="0"/>
              <a:pPr/>
              <a:t>3/5/2014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9084349-A1F9-4340-85F2-B640080F28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242DF2-4B5B-41C8-9289-91BEE8E3AF52}"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84349-A1F9-4340-85F2-B640080F28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0242DF2-4B5B-41C8-9289-91BEE8E3AF52}" type="datetimeFigureOut">
              <a:rPr lang="en-US" smtClean="0"/>
              <a:pPr/>
              <a:t>3/5/2014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9084349-A1F9-4340-85F2-B640080F28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242DF2-4B5B-41C8-9289-91BEE8E3AF52}"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9084349-A1F9-4340-85F2-B640080F286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0242DF2-4B5B-41C8-9289-91BEE8E3AF52}" type="datetimeFigureOut">
              <a:rPr lang="en-US" smtClean="0"/>
              <a:pPr/>
              <a:t>3/5/2014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9084349-A1F9-4340-85F2-B640080F286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0242DF2-4B5B-41C8-9289-91BEE8E3AF52}" type="datetimeFigureOut">
              <a:rPr lang="en-US" smtClean="0"/>
              <a:pPr/>
              <a:t>3/5/2014</a:t>
            </a:fld>
            <a:endParaRPr lang="en-US"/>
          </a:p>
        </p:txBody>
      </p:sp>
      <p:sp>
        <p:nvSpPr>
          <p:cNvPr id="10" name="Slide Number Placeholder 9"/>
          <p:cNvSpPr>
            <a:spLocks noGrp="1"/>
          </p:cNvSpPr>
          <p:nvPr>
            <p:ph type="sldNum" sz="quarter" idx="16"/>
          </p:nvPr>
        </p:nvSpPr>
        <p:spPr/>
        <p:txBody>
          <a:bodyPr rtlCol="0"/>
          <a:lstStyle/>
          <a:p>
            <a:fld id="{29084349-A1F9-4340-85F2-B640080F286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0242DF2-4B5B-41C8-9289-91BEE8E3AF52}" type="datetimeFigureOut">
              <a:rPr lang="en-US" smtClean="0"/>
              <a:pPr/>
              <a:t>3/5/2014</a:t>
            </a:fld>
            <a:endParaRPr lang="en-US"/>
          </a:p>
        </p:txBody>
      </p:sp>
      <p:sp>
        <p:nvSpPr>
          <p:cNvPr id="12" name="Slide Number Placeholder 11"/>
          <p:cNvSpPr>
            <a:spLocks noGrp="1"/>
          </p:cNvSpPr>
          <p:nvPr>
            <p:ph type="sldNum" sz="quarter" idx="16"/>
          </p:nvPr>
        </p:nvSpPr>
        <p:spPr/>
        <p:txBody>
          <a:bodyPr rtlCol="0"/>
          <a:lstStyle/>
          <a:p>
            <a:fld id="{29084349-A1F9-4340-85F2-B640080F286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242DF2-4B5B-41C8-9289-91BEE8E3AF52}" type="datetimeFigureOut">
              <a:rPr lang="en-US" smtClean="0"/>
              <a:pPr/>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9084349-A1F9-4340-85F2-B640080F28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42DF2-4B5B-41C8-9289-91BEE8E3AF52}" type="datetimeFigureOut">
              <a:rPr lang="en-US" smtClean="0"/>
              <a:pPr/>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9084349-A1F9-4340-85F2-B640080F28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242DF2-4B5B-41C8-9289-91BEE8E3AF52}"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9084349-A1F9-4340-85F2-B640080F286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0242DF2-4B5B-41C8-9289-91BEE8E3AF52}" type="datetimeFigureOut">
              <a:rPr lang="en-US" smtClean="0"/>
              <a:pPr/>
              <a:t>3/5/2014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9084349-A1F9-4340-85F2-B640080F286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242DF2-4B5B-41C8-9289-91BEE8E3AF52}" type="datetimeFigureOut">
              <a:rPr lang="en-US" smtClean="0"/>
              <a:pPr/>
              <a:t>3/5/2014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9084349-A1F9-4340-85F2-B640080F28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bioMEDical Instrumentation system</a:t>
            </a:r>
            <a:endParaRPr lang="en-US" dirty="0"/>
          </a:p>
        </p:txBody>
      </p:sp>
      <p:sp>
        <p:nvSpPr>
          <p:cNvPr id="3" name="Subtitle 2"/>
          <p:cNvSpPr>
            <a:spLocks noGrp="1"/>
          </p:cNvSpPr>
          <p:nvPr>
            <p:ph type="subTitle" idx="1"/>
          </p:nvPr>
        </p:nvSpPr>
        <p:spPr/>
        <p:txBody>
          <a:bodyPr/>
          <a:lstStyle/>
          <a:p>
            <a:r>
              <a:rPr lang="en-US" dirty="0" smtClean="0"/>
              <a:t>By:  Engr. Hinesh Kumar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Signal Conditioning</a:t>
            </a:r>
            <a:endParaRPr lang="en-US" sz="4800" b="1" dirty="0"/>
          </a:p>
        </p:txBody>
      </p:sp>
      <p:sp>
        <p:nvSpPr>
          <p:cNvPr id="3" name="Content Placeholder 2"/>
          <p:cNvSpPr>
            <a:spLocks noGrp="1"/>
          </p:cNvSpPr>
          <p:nvPr>
            <p:ph sz="quarter" idx="1"/>
          </p:nvPr>
        </p:nvSpPr>
        <p:spPr>
          <a:xfrm>
            <a:off x="612648" y="1600200"/>
            <a:ext cx="8153400" cy="5029200"/>
          </a:xfrm>
        </p:spPr>
        <p:txBody>
          <a:bodyPr>
            <a:normAutofit/>
          </a:bodyPr>
          <a:lstStyle/>
          <a:p>
            <a:pPr algn="just"/>
            <a:r>
              <a:rPr lang="en-US" sz="2700" dirty="0" smtClean="0"/>
              <a:t>Simple signal conditioners may only amplify and filter the signal or merely match the impedance of the sensor to the display. </a:t>
            </a:r>
          </a:p>
          <a:p>
            <a:pPr algn="just"/>
            <a:r>
              <a:rPr lang="en-US" sz="2700" dirty="0" smtClean="0"/>
              <a:t>Often sensor outputs are converted to digital form and then processed by specialized digital circuits or a microcomputer.</a:t>
            </a:r>
          </a:p>
          <a:p>
            <a:r>
              <a:rPr lang="en-US" sz="2800" dirty="0" smtClean="0"/>
              <a:t>For example, signal filtering may reduce undesirable sensor signals.</a:t>
            </a:r>
          </a:p>
          <a:p>
            <a:r>
              <a:rPr lang="en-US" sz="2800" dirty="0" smtClean="0"/>
              <a:t>It may also average repetitive signals to reduce noise, or it may convert information from the time domain to the frequency domain.</a:t>
            </a:r>
            <a:endParaRPr lang="en-US" sz="27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Output Display</a:t>
            </a:r>
            <a:endParaRPr lang="en-US" sz="4800" b="1" dirty="0"/>
          </a:p>
        </p:txBody>
      </p:sp>
      <p:sp>
        <p:nvSpPr>
          <p:cNvPr id="3" name="Content Placeholder 2"/>
          <p:cNvSpPr>
            <a:spLocks noGrp="1"/>
          </p:cNvSpPr>
          <p:nvPr>
            <p:ph sz="quarter" idx="1"/>
          </p:nvPr>
        </p:nvSpPr>
        <p:spPr>
          <a:xfrm>
            <a:off x="612648" y="1600200"/>
            <a:ext cx="8153400" cy="4953000"/>
          </a:xfrm>
        </p:spPr>
        <p:txBody>
          <a:bodyPr/>
          <a:lstStyle/>
          <a:p>
            <a:r>
              <a:rPr lang="en-US" sz="2800" dirty="0" smtClean="0"/>
              <a:t>The results of the measurement process must be displayed in a form that the human operator can perceive.</a:t>
            </a:r>
          </a:p>
          <a:p>
            <a:r>
              <a:rPr lang="en-US" sz="2800" dirty="0" smtClean="0"/>
              <a:t>The best form for the display may be:</a:t>
            </a:r>
          </a:p>
          <a:p>
            <a:pPr lvl="1"/>
            <a:r>
              <a:rPr lang="en-US" dirty="0" smtClean="0"/>
              <a:t>Numerical</a:t>
            </a:r>
          </a:p>
          <a:p>
            <a:pPr lvl="1"/>
            <a:r>
              <a:rPr lang="en-US" dirty="0" smtClean="0"/>
              <a:t>Graphical, </a:t>
            </a:r>
          </a:p>
          <a:p>
            <a:pPr lvl="1"/>
            <a:r>
              <a:rPr lang="en-US" dirty="0" smtClean="0"/>
              <a:t>Discrete or Continuous, </a:t>
            </a:r>
          </a:p>
          <a:p>
            <a:pPr lvl="1"/>
            <a:r>
              <a:rPr lang="en-US" dirty="0" smtClean="0"/>
              <a:t>Permanent or Temporary</a:t>
            </a:r>
          </a:p>
          <a:p>
            <a:pPr lvl="1"/>
            <a:r>
              <a:rPr lang="en-US" dirty="0" smtClean="0"/>
              <a:t>Visual / Hearing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Auxiliary Components</a:t>
            </a:r>
            <a:endParaRPr lang="en-US" sz="4800" b="1" dirty="0"/>
          </a:p>
        </p:txBody>
      </p:sp>
      <p:sp>
        <p:nvSpPr>
          <p:cNvPr id="3" name="Content Placeholder 2"/>
          <p:cNvSpPr>
            <a:spLocks noGrp="1"/>
          </p:cNvSpPr>
          <p:nvPr>
            <p:ph sz="quarter" idx="1"/>
          </p:nvPr>
        </p:nvSpPr>
        <p:spPr/>
        <p:txBody>
          <a:bodyPr/>
          <a:lstStyle/>
          <a:p>
            <a:r>
              <a:rPr lang="en-US" sz="2800" dirty="0" smtClean="0"/>
              <a:t>A </a:t>
            </a:r>
            <a:r>
              <a:rPr lang="en-US" sz="2800" b="1" dirty="0" smtClean="0"/>
              <a:t>calibration signal </a:t>
            </a:r>
            <a:r>
              <a:rPr lang="en-US" sz="2800" dirty="0" smtClean="0"/>
              <a:t>with the properties of the measurand should be applied to the sensor input or as early in the signal-processing chain as possible.</a:t>
            </a:r>
          </a:p>
          <a:p>
            <a:pPr marL="320040" lvl="1" indent="-320040">
              <a:spcBef>
                <a:spcPts val="700"/>
              </a:spcBef>
              <a:buClr>
                <a:schemeClr val="accent2"/>
              </a:buClr>
              <a:buSzPct val="60000"/>
              <a:buFont typeface="Wingdings"/>
              <a:buChar char=""/>
            </a:pPr>
            <a:r>
              <a:rPr lang="en-US" sz="2800" dirty="0" smtClean="0"/>
              <a:t>Many forms of </a:t>
            </a:r>
            <a:r>
              <a:rPr lang="en-US" sz="2800" b="1" dirty="0" smtClean="0"/>
              <a:t>contro</a:t>
            </a:r>
            <a:r>
              <a:rPr lang="en-US" sz="2800" dirty="0" smtClean="0"/>
              <a:t>l and </a:t>
            </a:r>
            <a:r>
              <a:rPr lang="en-US" sz="2800" b="1" dirty="0" smtClean="0"/>
              <a:t>feedback</a:t>
            </a:r>
            <a:r>
              <a:rPr lang="en-US" sz="2800" dirty="0" smtClean="0"/>
              <a:t> may be required to elicit the measurand, to adjust the sensor and signal conditioner, and to direct the flow of output for </a:t>
            </a:r>
            <a:r>
              <a:rPr lang="en-US" sz="2800" b="1" dirty="0" smtClean="0"/>
              <a:t>display</a:t>
            </a:r>
            <a:r>
              <a:rPr lang="en-US" sz="2800" dirty="0" smtClean="0"/>
              <a:t>, </a:t>
            </a:r>
            <a:r>
              <a:rPr lang="en-US" sz="2800" b="1" dirty="0" smtClean="0"/>
              <a:t>storage</a:t>
            </a:r>
            <a:r>
              <a:rPr lang="en-US" sz="2800" dirty="0" smtClean="0"/>
              <a:t> or </a:t>
            </a:r>
            <a:r>
              <a:rPr lang="en-US" sz="2800" b="1" dirty="0" smtClean="0"/>
              <a:t>transmission. </a:t>
            </a:r>
          </a:p>
          <a:p>
            <a:pPr marL="320040" lvl="1" indent="-320040">
              <a:spcBef>
                <a:spcPts val="700"/>
              </a:spcBef>
              <a:buClr>
                <a:schemeClr val="accent2"/>
              </a:buClr>
              <a:buSzPct val="60000"/>
              <a:buFont typeface="Wingdings"/>
              <a:buChar char=""/>
            </a:pPr>
            <a:r>
              <a:rPr lang="en-US" sz="2800" dirty="0" smtClean="0"/>
              <a:t>The </a:t>
            </a:r>
            <a:r>
              <a:rPr lang="en-US" sz="2800" b="1" dirty="0" smtClean="0"/>
              <a:t>control</a:t>
            </a:r>
            <a:r>
              <a:rPr lang="en-US" sz="2800" dirty="0" smtClean="0"/>
              <a:t> and </a:t>
            </a:r>
            <a:r>
              <a:rPr lang="en-US" sz="2800" b="1" dirty="0" smtClean="0"/>
              <a:t>feedback</a:t>
            </a:r>
            <a:r>
              <a:rPr lang="en-US" sz="2800" dirty="0" smtClean="0"/>
              <a:t> may be </a:t>
            </a:r>
            <a:r>
              <a:rPr lang="en-US" sz="2800" b="1" dirty="0" smtClean="0"/>
              <a:t>automatic</a:t>
            </a:r>
            <a:r>
              <a:rPr lang="en-US" sz="2800" dirty="0" smtClean="0"/>
              <a:t> or </a:t>
            </a:r>
            <a:r>
              <a:rPr lang="en-US" sz="2800" b="1" dirty="0" smtClean="0"/>
              <a:t>manual</a:t>
            </a:r>
            <a:r>
              <a:rPr lang="en-US" sz="1800" dirty="0" smtClean="0"/>
              <a:t>.</a:t>
            </a:r>
          </a:p>
          <a:p>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Cont…</a:t>
            </a:r>
            <a:endParaRPr lang="en-US" sz="4800" b="1" dirty="0"/>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Font typeface="Wingdings"/>
              <a:buChar char=""/>
            </a:pPr>
            <a:r>
              <a:rPr lang="en-US" sz="2800" dirty="0" smtClean="0"/>
              <a:t> Data may be </a:t>
            </a:r>
            <a:r>
              <a:rPr lang="en-US" sz="2800" b="1" dirty="0" smtClean="0"/>
              <a:t>stored</a:t>
            </a:r>
            <a:r>
              <a:rPr lang="en-US" sz="2800" dirty="0" smtClean="0">
                <a:solidFill>
                  <a:srgbClr val="FF0000"/>
                </a:solidFill>
              </a:rPr>
              <a:t> </a:t>
            </a:r>
            <a:r>
              <a:rPr lang="en-US" sz="2800" dirty="0" smtClean="0"/>
              <a:t>briefly</a:t>
            </a:r>
            <a:r>
              <a:rPr lang="en-US" sz="2800" dirty="0" smtClean="0">
                <a:solidFill>
                  <a:srgbClr val="FF0000"/>
                </a:solidFill>
              </a:rPr>
              <a:t> </a:t>
            </a:r>
            <a:r>
              <a:rPr lang="en-US" sz="2800" dirty="0" smtClean="0"/>
              <a:t>to meet requirements of signal conditioning or to enable operator to examine the data that precede alarm conditions. Or data may be </a:t>
            </a:r>
            <a:r>
              <a:rPr lang="en-US" sz="2800" b="1" dirty="0" smtClean="0"/>
              <a:t>stored</a:t>
            </a:r>
            <a:r>
              <a:rPr lang="en-US" sz="2800" dirty="0" smtClean="0">
                <a:solidFill>
                  <a:srgbClr val="FF0000"/>
                </a:solidFill>
              </a:rPr>
              <a:t> </a:t>
            </a:r>
            <a:r>
              <a:rPr lang="en-US" sz="2800" dirty="0" smtClean="0"/>
              <a:t>before</a:t>
            </a:r>
            <a:r>
              <a:rPr lang="en-US" sz="2800" dirty="0" smtClean="0">
                <a:solidFill>
                  <a:srgbClr val="FF0000"/>
                </a:solidFill>
              </a:rPr>
              <a:t> </a:t>
            </a:r>
            <a:r>
              <a:rPr lang="en-US" sz="2800" dirty="0" smtClean="0"/>
              <a:t>signal conditioning, so that different processing schemes can be utilized.</a:t>
            </a:r>
          </a:p>
          <a:p>
            <a:pPr marL="320040" lvl="1" indent="-320040">
              <a:spcBef>
                <a:spcPts val="700"/>
              </a:spcBef>
              <a:buClr>
                <a:schemeClr val="accent2"/>
              </a:buClr>
              <a:buSzPct val="60000"/>
              <a:buFont typeface="Wingdings"/>
              <a:buChar char=""/>
            </a:pPr>
            <a:r>
              <a:rPr lang="en-US" sz="2800" dirty="0" smtClean="0"/>
              <a:t>Conventional</a:t>
            </a:r>
            <a:r>
              <a:rPr lang="en-US" sz="2800" dirty="0" smtClean="0">
                <a:solidFill>
                  <a:srgbClr val="FF0000"/>
                </a:solidFill>
              </a:rPr>
              <a:t> </a:t>
            </a:r>
            <a:r>
              <a:rPr lang="en-US" sz="2800" b="1" dirty="0" smtClean="0"/>
              <a:t>principles of communication </a:t>
            </a:r>
            <a:r>
              <a:rPr lang="en-US" sz="2800" dirty="0" smtClean="0"/>
              <a:t>can often be used to </a:t>
            </a:r>
            <a:r>
              <a:rPr lang="en-US" sz="2800" b="1" dirty="0" smtClean="0"/>
              <a:t>transmit data </a:t>
            </a:r>
            <a:r>
              <a:rPr lang="en-US" sz="2800" dirty="0" smtClean="0"/>
              <a:t>to remote displays at nurses’ stations, medical centers, or medical data-processing facilities.</a:t>
            </a:r>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Based Medical Instruments</a:t>
            </a:r>
            <a:endParaRPr lang="en-US" dirty="0"/>
          </a:p>
        </p:txBody>
      </p:sp>
      <p:sp>
        <p:nvSpPr>
          <p:cNvPr id="3" name="Content Placeholder 2"/>
          <p:cNvSpPr>
            <a:spLocks noGrp="1"/>
          </p:cNvSpPr>
          <p:nvPr>
            <p:ph sz="quarter" idx="1"/>
          </p:nvPr>
        </p:nvSpPr>
        <p:spPr>
          <a:xfrm>
            <a:off x="612648" y="1600200"/>
            <a:ext cx="8153400" cy="4876800"/>
          </a:xfrm>
        </p:spPr>
        <p:txBody>
          <a:bodyPr/>
          <a:lstStyle/>
          <a:p>
            <a:r>
              <a:rPr lang="en-US" dirty="0" smtClean="0"/>
              <a:t>Personal computer are popular in medical field and also software is largely commercially available and the users can purchase and use it.</a:t>
            </a:r>
          </a:p>
          <a:p>
            <a:r>
              <a:rPr lang="en-US" dirty="0" smtClean="0"/>
              <a:t>Computer are widely accepted in the medical field for data collection, manipulation, processing and a complete workstations for a variety of applications. </a:t>
            </a:r>
          </a:p>
          <a:p>
            <a:r>
              <a:rPr lang="en-US" dirty="0" smtClean="0"/>
              <a:t>A personal computer becomes a workstation with the simple installation of one or more “instruments-on-a-board” in its accessory slots.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Based Medical Instruments</a:t>
            </a:r>
            <a:endParaRPr lang="en-US" dirty="0"/>
          </a:p>
        </p:txBody>
      </p:sp>
      <p:pic>
        <p:nvPicPr>
          <p:cNvPr id="2050" name="Picture 2"/>
          <p:cNvPicPr>
            <a:picLocks noChangeAspect="1" noChangeArrowheads="1"/>
          </p:cNvPicPr>
          <p:nvPr/>
        </p:nvPicPr>
        <p:blipFill>
          <a:blip r:embed="rId2"/>
          <a:srcRect/>
          <a:stretch>
            <a:fillRect/>
          </a:stretch>
        </p:blipFill>
        <p:spPr bwMode="auto">
          <a:xfrm>
            <a:off x="254243" y="1600200"/>
            <a:ext cx="8737357" cy="4800600"/>
          </a:xfrm>
          <a:prstGeom prst="rect">
            <a:avLst/>
          </a:prstGeom>
          <a:noFill/>
          <a:ln w="9525">
            <a:noFill/>
            <a:miter lim="800000"/>
            <a:headEnd/>
            <a:tailEnd/>
          </a:ln>
          <a:effectLst/>
        </p:spPr>
      </p:pic>
      <p:sp>
        <p:nvSpPr>
          <p:cNvPr id="5" name="Rectangle 4"/>
          <p:cNvSpPr>
            <a:spLocks noChangeArrowheads="1"/>
          </p:cNvSpPr>
          <p:nvPr/>
        </p:nvSpPr>
        <p:spPr bwMode="auto">
          <a:xfrm>
            <a:off x="1455738" y="6381690"/>
            <a:ext cx="6011862" cy="400110"/>
          </a:xfrm>
          <a:prstGeom prst="rect">
            <a:avLst/>
          </a:prstGeom>
          <a:noFill/>
          <a:ln w="9525">
            <a:noFill/>
            <a:miter lim="800000"/>
            <a:headEnd/>
            <a:tailEnd/>
          </a:ln>
        </p:spPr>
        <p:txBody>
          <a:bodyPr wrap="square">
            <a:spAutoFit/>
          </a:bodyPr>
          <a:lstStyle/>
          <a:p>
            <a:r>
              <a:rPr lang="en-US" sz="2000" dirty="0" smtClean="0"/>
              <a:t>Typical configuration of PC based Medical Instruments</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pPr algn="just"/>
            <a:r>
              <a:rPr lang="en-US" sz="2700" dirty="0" smtClean="0"/>
              <a:t>Fig illustrates the typical configuration of a PC based workstation. System is highly flexible and can accommodate a variety of inputs, which can be connected to PC for analysis, graphics and control.</a:t>
            </a:r>
          </a:p>
          <a:p>
            <a:pPr algn="just"/>
            <a:r>
              <a:rPr lang="en-US" sz="2700" dirty="0" smtClean="0"/>
              <a:t>Basic elements in the system include sensors or transducers that convert physical phenomena into a measurable signal, a data acquisition system, an acquisition/analysis software package or programme and computing platform. </a:t>
            </a:r>
          </a:p>
          <a:p>
            <a:pPr algn="just"/>
            <a:r>
              <a:rPr lang="en-US" sz="2700" dirty="0" smtClean="0"/>
              <a:t>The systems works totally under the control of software. </a:t>
            </a:r>
            <a:endParaRPr lang="en-US" sz="2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PC medical instruments are gaining in popularity for several reasons including price, programmability and performance specifications.</a:t>
            </a:r>
          </a:p>
          <a:p>
            <a:r>
              <a:rPr lang="en-US" dirty="0" smtClean="0"/>
              <a:t>Software development, rather than hardware development, increasingly dominates new product design cycles.</a:t>
            </a:r>
          </a:p>
          <a:p>
            <a:r>
              <a:rPr lang="en-US" dirty="0" smtClean="0"/>
              <a:t>This includes operating systems, devices drivers, libraries, languages and debugging tools.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Measurement</a:t>
            </a:r>
            <a:endParaRPr lang="en-US" dirty="0"/>
          </a:p>
        </p:txBody>
      </p:sp>
      <p:sp>
        <p:nvSpPr>
          <p:cNvPr id="3" name="Content Placeholder 2"/>
          <p:cNvSpPr>
            <a:spLocks noGrp="1"/>
          </p:cNvSpPr>
          <p:nvPr>
            <p:ph sz="quarter" idx="1"/>
          </p:nvPr>
        </p:nvSpPr>
        <p:spPr/>
        <p:txBody>
          <a:bodyPr/>
          <a:lstStyle/>
          <a:p>
            <a:r>
              <a:rPr lang="en-US" sz="3200" dirty="0" smtClean="0"/>
              <a:t>There are three general categories of measurement</a:t>
            </a:r>
          </a:p>
          <a:p>
            <a:pPr>
              <a:buNone/>
            </a:pPr>
            <a:endParaRPr lang="en-US" sz="100" dirty="0" smtClean="0"/>
          </a:p>
          <a:p>
            <a:pPr marL="834390" lvl="1" indent="-514350">
              <a:spcBef>
                <a:spcPts val="1200"/>
              </a:spcBef>
              <a:buFont typeface="+mj-lt"/>
              <a:buAutoNum type="arabicPeriod"/>
            </a:pPr>
            <a:r>
              <a:rPr lang="en-US" sz="2800" dirty="0" smtClean="0"/>
              <a:t>Direct Measurement</a:t>
            </a:r>
          </a:p>
          <a:p>
            <a:pPr marL="834390" lvl="1" indent="-514350">
              <a:spcBef>
                <a:spcPts val="1200"/>
              </a:spcBef>
              <a:buFont typeface="+mj-lt"/>
              <a:buAutoNum type="arabicPeriod"/>
            </a:pPr>
            <a:r>
              <a:rPr lang="en-US" sz="2800" dirty="0" smtClean="0"/>
              <a:t>Indirect Measurement</a:t>
            </a:r>
          </a:p>
          <a:p>
            <a:pPr marL="834390" lvl="1" indent="-514350">
              <a:spcBef>
                <a:spcPts val="1200"/>
              </a:spcBef>
              <a:buFont typeface="+mj-lt"/>
              <a:buAutoNum type="arabicPeriod"/>
            </a:pPr>
            <a:r>
              <a:rPr lang="en-US" sz="2800" dirty="0" smtClean="0"/>
              <a:t>Null Measurement</a:t>
            </a:r>
          </a:p>
          <a:p>
            <a:pPr marL="83439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 Measurement</a:t>
            </a:r>
            <a:endParaRPr lang="en-US" dirty="0"/>
          </a:p>
        </p:txBody>
      </p:sp>
      <p:sp>
        <p:nvSpPr>
          <p:cNvPr id="3" name="Content Placeholder 2"/>
          <p:cNvSpPr>
            <a:spLocks noGrp="1"/>
          </p:cNvSpPr>
          <p:nvPr>
            <p:ph sz="quarter" idx="1"/>
          </p:nvPr>
        </p:nvSpPr>
        <p:spPr>
          <a:xfrm>
            <a:off x="612648" y="1524000"/>
            <a:ext cx="8153400" cy="4495800"/>
          </a:xfrm>
        </p:spPr>
        <p:txBody>
          <a:bodyPr/>
          <a:lstStyle/>
          <a:p>
            <a:r>
              <a:rPr lang="en-US" b="1" dirty="0" smtClean="0"/>
              <a:t>Direct measurement </a:t>
            </a:r>
            <a:r>
              <a:rPr lang="en-US" dirty="0" smtClean="0"/>
              <a:t>are made by holding the measurand up to some calibrated standard and comparing two.</a:t>
            </a:r>
          </a:p>
          <a:p>
            <a:r>
              <a:rPr lang="en-US" b="1" dirty="0" smtClean="0"/>
              <a:t>Example:</a:t>
            </a:r>
            <a:r>
              <a:rPr lang="en-US" dirty="0" smtClean="0"/>
              <a:t> Meter stick ruler used to cut a piece of coaxial cable to the correct length. </a:t>
            </a:r>
          </a:p>
          <a:p>
            <a:r>
              <a:rPr lang="en-US" dirty="0" smtClean="0"/>
              <a:t>You know that the cable must be cut to a length of 24 cm, so hold a meter stick (the standard or reference) up to the piece of the cable. </a:t>
            </a:r>
            <a:endParaRPr lang="en-US" dirty="0"/>
          </a:p>
        </p:txBody>
      </p:sp>
      <p:pic>
        <p:nvPicPr>
          <p:cNvPr id="4" name="Picture 2"/>
          <p:cNvPicPr>
            <a:picLocks noChangeAspect="1" noChangeArrowheads="1"/>
          </p:cNvPicPr>
          <p:nvPr/>
        </p:nvPicPr>
        <p:blipFill>
          <a:blip r:embed="rId2"/>
          <a:srcRect/>
          <a:stretch>
            <a:fillRect/>
          </a:stretch>
        </p:blipFill>
        <p:spPr bwMode="auto">
          <a:xfrm>
            <a:off x="609600" y="5257800"/>
            <a:ext cx="7953375" cy="1238250"/>
          </a:xfrm>
          <a:prstGeom prst="rect">
            <a:avLst/>
          </a:prstGeom>
          <a:noFill/>
          <a:ln w="9525">
            <a:noFill/>
            <a:miter lim="800000"/>
            <a:headEnd/>
            <a:tailEnd/>
          </a:ln>
          <a:effectLst/>
        </p:spPr>
      </p:pic>
      <p:sp>
        <p:nvSpPr>
          <p:cNvPr id="5" name="TextBox 4"/>
          <p:cNvSpPr txBox="1"/>
          <p:nvPr/>
        </p:nvSpPr>
        <p:spPr>
          <a:xfrm>
            <a:off x="2133600" y="6477000"/>
            <a:ext cx="5638800" cy="369332"/>
          </a:xfrm>
          <a:prstGeom prst="rect">
            <a:avLst/>
          </a:prstGeom>
          <a:noFill/>
        </p:spPr>
        <p:txBody>
          <a:bodyPr wrap="square" rtlCol="0">
            <a:spAutoFit/>
          </a:bodyPr>
          <a:lstStyle/>
          <a:p>
            <a:r>
              <a:rPr lang="en-US" dirty="0" smtClean="0"/>
              <a:t>Measuring cable with a meter stick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Outline</a:t>
            </a:r>
            <a:endParaRPr lang="en-US" sz="4800" b="1" dirty="0"/>
          </a:p>
        </p:txBody>
      </p:sp>
      <p:sp>
        <p:nvSpPr>
          <p:cNvPr id="3" name="Content Placeholder 2"/>
          <p:cNvSpPr>
            <a:spLocks noGrp="1"/>
          </p:cNvSpPr>
          <p:nvPr>
            <p:ph sz="quarter" idx="1"/>
          </p:nvPr>
        </p:nvSpPr>
        <p:spPr>
          <a:xfrm>
            <a:off x="612648" y="1600200"/>
            <a:ext cx="8153400" cy="4953000"/>
          </a:xfrm>
        </p:spPr>
        <p:txBody>
          <a:bodyPr>
            <a:noAutofit/>
          </a:bodyPr>
          <a:lstStyle/>
          <a:p>
            <a:r>
              <a:rPr lang="en-US" sz="2600" dirty="0" smtClean="0"/>
              <a:t>Generalized Medical Instrumentation Systems</a:t>
            </a:r>
          </a:p>
          <a:p>
            <a:r>
              <a:rPr lang="en-US" sz="2600" dirty="0" smtClean="0"/>
              <a:t>Components of Medical Instrumentation Systems</a:t>
            </a:r>
          </a:p>
          <a:p>
            <a:r>
              <a:rPr lang="en-US" sz="2600" dirty="0" smtClean="0"/>
              <a:t>PC Based Medical Instruments Systems</a:t>
            </a:r>
          </a:p>
          <a:p>
            <a:r>
              <a:rPr lang="en-US" sz="2600" dirty="0" smtClean="0"/>
              <a:t>Operational Modes</a:t>
            </a:r>
          </a:p>
          <a:p>
            <a:r>
              <a:rPr lang="en-US" sz="2600" dirty="0" smtClean="0"/>
              <a:t>Medical Measurement Constraints</a:t>
            </a:r>
          </a:p>
          <a:p>
            <a:r>
              <a:rPr lang="en-US" sz="2600" dirty="0" smtClean="0"/>
              <a:t>Classifications of Biomedical Instruments</a:t>
            </a:r>
          </a:p>
          <a:p>
            <a:pPr>
              <a:spcBef>
                <a:spcPts val="600"/>
              </a:spcBef>
            </a:pPr>
            <a:r>
              <a:rPr lang="en-US" sz="2600" dirty="0" smtClean="0"/>
              <a:t>Measurements Input Source</a:t>
            </a:r>
          </a:p>
          <a:p>
            <a:pPr>
              <a:spcBef>
                <a:spcPts val="600"/>
              </a:spcBef>
            </a:pPr>
            <a:r>
              <a:rPr lang="en-US" sz="2600" dirty="0" smtClean="0"/>
              <a:t>Characteristics of Instrument Performance</a:t>
            </a:r>
          </a:p>
          <a:p>
            <a:pPr>
              <a:spcBef>
                <a:spcPts val="600"/>
              </a:spcBef>
            </a:pPr>
            <a:r>
              <a:rPr lang="en-US" sz="2600" dirty="0" smtClean="0"/>
              <a:t>System Static &amp; Dynamic Characteristics</a:t>
            </a:r>
          </a:p>
          <a:p>
            <a:pPr>
              <a:spcBef>
                <a:spcPts val="600"/>
              </a:spcBef>
            </a:pPr>
            <a:r>
              <a:rPr lang="en-US" sz="2600" dirty="0" smtClean="0"/>
              <a:t>General Design Criteria &amp; Process of Medical Instruments</a:t>
            </a:r>
          </a:p>
          <a:p>
            <a:pPr>
              <a:spcBef>
                <a:spcPts val="600"/>
              </a:spcBef>
            </a:pPr>
            <a:r>
              <a:rPr lang="en-US" sz="2600" dirty="0" smtClean="0"/>
              <a:t>Commercial Medical Instrumentation Development Process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Measurement</a:t>
            </a:r>
            <a:endParaRPr lang="en-US" dirty="0"/>
          </a:p>
        </p:txBody>
      </p:sp>
      <p:sp>
        <p:nvSpPr>
          <p:cNvPr id="3" name="Content Placeholder 2"/>
          <p:cNvSpPr>
            <a:spLocks noGrp="1"/>
          </p:cNvSpPr>
          <p:nvPr>
            <p:ph sz="quarter" idx="1"/>
          </p:nvPr>
        </p:nvSpPr>
        <p:spPr/>
        <p:txBody>
          <a:bodyPr/>
          <a:lstStyle/>
          <a:p>
            <a:r>
              <a:rPr lang="en-US" b="1" dirty="0" smtClean="0"/>
              <a:t>Indirect measurement </a:t>
            </a:r>
            <a:r>
              <a:rPr lang="en-US" dirty="0" smtClean="0"/>
              <a:t>are made by measuring something other than the actual measurand.</a:t>
            </a:r>
          </a:p>
          <a:p>
            <a:r>
              <a:rPr lang="en-US" dirty="0" smtClean="0"/>
              <a:t>Indirect methods are often used when direct measurements are either difficult or dangerous.  </a:t>
            </a:r>
          </a:p>
          <a:p>
            <a:r>
              <a:rPr lang="en-US" b="1" dirty="0" smtClean="0"/>
              <a:t>Example: </a:t>
            </a:r>
            <a:r>
              <a:rPr lang="en-US" dirty="0" smtClean="0"/>
              <a:t>on might measure the temperature of a point on the wall of a furnace that is melting metal.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0" y="381000"/>
            <a:ext cx="4114800" cy="5791200"/>
          </a:xfrm>
          <a:prstGeom prst="rect">
            <a:avLst/>
          </a:prstGeom>
          <a:noFill/>
          <a:ln w="9525">
            <a:noFill/>
            <a:miter lim="800000"/>
            <a:headEnd/>
            <a:tailEnd/>
          </a:ln>
          <a:effectLst/>
        </p:spPr>
      </p:pic>
      <p:sp>
        <p:nvSpPr>
          <p:cNvPr id="5" name="TextBox 4"/>
          <p:cNvSpPr txBox="1"/>
          <p:nvPr/>
        </p:nvSpPr>
        <p:spPr>
          <a:xfrm>
            <a:off x="152400" y="6324600"/>
            <a:ext cx="3200400" cy="369332"/>
          </a:xfrm>
          <a:prstGeom prst="rect">
            <a:avLst/>
          </a:prstGeom>
          <a:noFill/>
        </p:spPr>
        <p:txBody>
          <a:bodyPr wrap="square" rtlCol="0">
            <a:spAutoFit/>
          </a:bodyPr>
          <a:lstStyle/>
          <a:p>
            <a:r>
              <a:rPr lang="en-US" dirty="0" smtClean="0"/>
              <a:t>Measuring point on a furnace</a:t>
            </a:r>
            <a:endParaRPr lang="en-US" dirty="0"/>
          </a:p>
        </p:txBody>
      </p:sp>
      <p:pic>
        <p:nvPicPr>
          <p:cNvPr id="2051" name="Picture 3"/>
          <p:cNvPicPr>
            <a:picLocks noChangeAspect="1" noChangeArrowheads="1"/>
          </p:cNvPicPr>
          <p:nvPr/>
        </p:nvPicPr>
        <p:blipFill>
          <a:blip r:embed="rId3"/>
          <a:srcRect/>
          <a:stretch>
            <a:fillRect/>
          </a:stretch>
        </p:blipFill>
        <p:spPr bwMode="auto">
          <a:xfrm>
            <a:off x="4191000" y="1524000"/>
            <a:ext cx="4953000" cy="3800475"/>
          </a:xfrm>
          <a:prstGeom prst="rect">
            <a:avLst/>
          </a:prstGeom>
          <a:noFill/>
          <a:ln w="9525">
            <a:noFill/>
            <a:miter lim="800000"/>
            <a:headEnd/>
            <a:tailEnd/>
          </a:ln>
          <a:effectLst/>
        </p:spPr>
      </p:pic>
      <p:sp>
        <p:nvSpPr>
          <p:cNvPr id="7" name="TextBox 6"/>
          <p:cNvSpPr txBox="1"/>
          <p:nvPr/>
        </p:nvSpPr>
        <p:spPr>
          <a:xfrm>
            <a:off x="4038600" y="6248400"/>
            <a:ext cx="4343400" cy="369332"/>
          </a:xfrm>
          <a:prstGeom prst="rect">
            <a:avLst/>
          </a:prstGeom>
          <a:noFill/>
        </p:spPr>
        <p:txBody>
          <a:bodyPr wrap="square" rtlCol="0">
            <a:spAutoFit/>
          </a:bodyPr>
          <a:lstStyle/>
          <a:p>
            <a:r>
              <a:rPr lang="en-US" dirty="0" smtClean="0"/>
              <a:t>Indirect Measurement of blood pressure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Measurement</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pPr algn="just"/>
            <a:r>
              <a:rPr lang="en-US" b="1" dirty="0" smtClean="0"/>
              <a:t>Null measurement </a:t>
            </a:r>
            <a:r>
              <a:rPr lang="en-US" dirty="0" smtClean="0"/>
              <a:t>are made by comparing a calibrated source to an unknown measurand and then adjusting either one or the other until difference between them is zero.</a:t>
            </a:r>
          </a:p>
          <a:p>
            <a:pPr algn="just"/>
            <a:r>
              <a:rPr lang="en-US" b="1" dirty="0" smtClean="0"/>
              <a:t>Example: </a:t>
            </a:r>
            <a:r>
              <a:rPr lang="en-US" sz="2700" dirty="0" smtClean="0"/>
              <a:t>An electrical potentiometer is such an instrument; it is an adjustable calibrated source and a comparison meter (galvanometer). The reference voltage from the potentiometer is applied to one side of the zero center galvanometer, and the unknown is applied to the other side of galvanometer.</a:t>
            </a:r>
          </a:p>
          <a:p>
            <a:pPr algn="just"/>
            <a:r>
              <a:rPr lang="en-US" sz="2700" dirty="0" smtClean="0"/>
              <a:t>The output of the potentiometer is adjusted until the meter reads zero difference.</a:t>
            </a:r>
            <a:endParaRPr lang="en-US" sz="27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p:cNvPicPr>
            <a:picLocks noChangeAspect="1" noChangeArrowheads="1"/>
          </p:cNvPicPr>
          <p:nvPr/>
        </p:nvPicPr>
        <p:blipFill>
          <a:blip r:embed="rId2"/>
          <a:srcRect/>
          <a:stretch>
            <a:fillRect/>
          </a:stretch>
        </p:blipFill>
        <p:spPr bwMode="auto">
          <a:xfrm>
            <a:off x="614363" y="1957388"/>
            <a:ext cx="7915275" cy="2943225"/>
          </a:xfrm>
          <a:prstGeom prst="rect">
            <a:avLst/>
          </a:prstGeom>
          <a:noFill/>
          <a:ln w="9525">
            <a:noFill/>
            <a:miter lim="800000"/>
            <a:headEnd/>
            <a:tailEnd/>
          </a:ln>
          <a:effectLst/>
        </p:spPr>
      </p:pic>
      <p:sp>
        <p:nvSpPr>
          <p:cNvPr id="6" name="TextBox 5"/>
          <p:cNvSpPr txBox="1"/>
          <p:nvPr/>
        </p:nvSpPr>
        <p:spPr>
          <a:xfrm>
            <a:off x="2057400" y="5257800"/>
            <a:ext cx="4114800" cy="400110"/>
          </a:xfrm>
          <a:prstGeom prst="rect">
            <a:avLst/>
          </a:prstGeom>
          <a:noFill/>
        </p:spPr>
        <p:txBody>
          <a:bodyPr wrap="square" rtlCol="0">
            <a:spAutoFit/>
          </a:bodyPr>
          <a:lstStyle/>
          <a:p>
            <a:r>
              <a:rPr lang="en-US" sz="2000" b="1" dirty="0" smtClean="0"/>
              <a:t>Example of Null Measurement</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 Operational Modes</a:t>
            </a:r>
            <a:endParaRPr lang="en-US" dirty="0"/>
          </a:p>
        </p:txBody>
      </p:sp>
      <p:sp>
        <p:nvSpPr>
          <p:cNvPr id="3" name="Content Placeholder 2"/>
          <p:cNvSpPr>
            <a:spLocks noGrp="1"/>
          </p:cNvSpPr>
          <p:nvPr>
            <p:ph sz="quarter" idx="1"/>
          </p:nvPr>
        </p:nvSpPr>
        <p:spPr/>
        <p:txBody>
          <a:bodyPr>
            <a:normAutofit/>
          </a:bodyPr>
          <a:lstStyle/>
          <a:p>
            <a:pPr>
              <a:spcBef>
                <a:spcPts val="1200"/>
              </a:spcBef>
            </a:pPr>
            <a:endParaRPr lang="en-US" sz="100" dirty="0" smtClean="0"/>
          </a:p>
          <a:p>
            <a:pPr>
              <a:spcBef>
                <a:spcPts val="1200"/>
              </a:spcBef>
            </a:pPr>
            <a:r>
              <a:rPr lang="en-US" sz="3200" dirty="0" smtClean="0"/>
              <a:t>Direct / Indirect Mode</a:t>
            </a:r>
          </a:p>
          <a:p>
            <a:pPr>
              <a:spcBef>
                <a:spcPts val="1200"/>
              </a:spcBef>
            </a:pPr>
            <a:r>
              <a:rPr lang="en-US" sz="3200" dirty="0" smtClean="0"/>
              <a:t>Sampling and Continuous Modes</a:t>
            </a:r>
          </a:p>
          <a:p>
            <a:pPr>
              <a:spcBef>
                <a:spcPts val="1200"/>
              </a:spcBef>
            </a:pPr>
            <a:r>
              <a:rPr lang="en-US" sz="3200" dirty="0" smtClean="0"/>
              <a:t>Generating and Modulating Modes</a:t>
            </a:r>
          </a:p>
          <a:p>
            <a:pPr>
              <a:spcBef>
                <a:spcPts val="1200"/>
              </a:spcBef>
            </a:pPr>
            <a:r>
              <a:rPr lang="en-US" sz="3200" dirty="0" smtClean="0"/>
              <a:t>Analog and Digital Modes</a:t>
            </a:r>
          </a:p>
          <a:p>
            <a:pPr>
              <a:spcBef>
                <a:spcPts val="1200"/>
              </a:spcBef>
            </a:pPr>
            <a:r>
              <a:rPr lang="en-US" sz="3200" dirty="0" smtClean="0"/>
              <a:t>Real time and Delayed Time Modes</a:t>
            </a:r>
          </a:p>
          <a:p>
            <a:pPr>
              <a:spcBef>
                <a:spcPts val="1200"/>
              </a:spcBef>
            </a:pPr>
            <a:endParaRPr lang="en-US" sz="3200" dirty="0" smtClean="0"/>
          </a:p>
          <a:p>
            <a:pPr>
              <a:spcBef>
                <a:spcPts val="1200"/>
              </a:spcBef>
            </a:pP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 Indirect Modes</a:t>
            </a:r>
            <a:endParaRPr lang="en-US" dirty="0"/>
          </a:p>
        </p:txBody>
      </p:sp>
      <p:sp>
        <p:nvSpPr>
          <p:cNvPr id="3" name="Content Placeholder 2"/>
          <p:cNvSpPr>
            <a:spLocks noGrp="1"/>
          </p:cNvSpPr>
          <p:nvPr>
            <p:ph sz="quarter" idx="1"/>
          </p:nvPr>
        </p:nvSpPr>
        <p:spPr>
          <a:xfrm>
            <a:off x="612648" y="1524000"/>
            <a:ext cx="8378952" cy="5181600"/>
          </a:xfrm>
        </p:spPr>
        <p:txBody>
          <a:bodyPr>
            <a:normAutofit lnSpcReduction="10000"/>
          </a:bodyPr>
          <a:lstStyle/>
          <a:p>
            <a:r>
              <a:rPr lang="en-US" sz="2800" b="1" dirty="0" smtClean="0"/>
              <a:t>Direct Mode</a:t>
            </a:r>
          </a:p>
          <a:p>
            <a:pPr lvl="1">
              <a:spcBef>
                <a:spcPts val="0"/>
              </a:spcBef>
            </a:pPr>
            <a:r>
              <a:rPr lang="en-US" sz="2200" dirty="0" smtClean="0"/>
              <a:t>Desired measurand can be interfaced directly to a sensor because the measurand is readily accessible</a:t>
            </a:r>
          </a:p>
          <a:p>
            <a:pPr lvl="1">
              <a:spcBef>
                <a:spcPts val="0"/>
              </a:spcBef>
            </a:pPr>
            <a:r>
              <a:rPr lang="en-US" sz="2200" dirty="0" smtClean="0"/>
              <a:t>If the sensor is invasive, direct contact with the measurand is possible but expensive, risky and least acceptable.</a:t>
            </a:r>
          </a:p>
          <a:p>
            <a:pPr lvl="1">
              <a:spcBef>
                <a:spcPts val="0"/>
              </a:spcBef>
            </a:pPr>
            <a:r>
              <a:rPr lang="en-US" sz="2200" dirty="0" smtClean="0"/>
              <a:t>Temperature</a:t>
            </a:r>
          </a:p>
          <a:p>
            <a:pPr lvl="1">
              <a:spcBef>
                <a:spcPts val="0"/>
              </a:spcBef>
            </a:pPr>
            <a:r>
              <a:rPr lang="en-US" sz="2200" dirty="0" smtClean="0"/>
              <a:t>Heartbeat</a:t>
            </a:r>
          </a:p>
          <a:p>
            <a:pPr lvl="1">
              <a:spcBef>
                <a:spcPts val="0"/>
              </a:spcBef>
              <a:buNone/>
            </a:pPr>
            <a:endParaRPr lang="en-US" sz="2200" dirty="0" smtClean="0"/>
          </a:p>
          <a:p>
            <a:pPr>
              <a:spcBef>
                <a:spcPts val="0"/>
              </a:spcBef>
            </a:pPr>
            <a:r>
              <a:rPr lang="en-US" b="1" dirty="0" smtClean="0"/>
              <a:t>Indirect Mode</a:t>
            </a:r>
          </a:p>
          <a:p>
            <a:pPr lvl="1">
              <a:spcBef>
                <a:spcPts val="0"/>
              </a:spcBef>
            </a:pPr>
            <a:r>
              <a:rPr lang="en-US" sz="2200" dirty="0" smtClean="0"/>
              <a:t>Desired measurand can not be interfaced directly and not accessible</a:t>
            </a:r>
          </a:p>
          <a:p>
            <a:pPr lvl="1">
              <a:spcBef>
                <a:spcPts val="0"/>
              </a:spcBef>
            </a:pPr>
            <a:r>
              <a:rPr lang="en-US" sz="2200" dirty="0" smtClean="0"/>
              <a:t>Morphology of internal organ: X-ray shadows</a:t>
            </a:r>
          </a:p>
          <a:p>
            <a:pPr lvl="1">
              <a:spcBef>
                <a:spcPts val="0"/>
              </a:spcBef>
            </a:pPr>
            <a:r>
              <a:rPr lang="en-US" sz="2200" dirty="0" smtClean="0"/>
              <a:t>Volume of blood pumped per minute by the heart: respiration and blood gas concentration</a:t>
            </a:r>
          </a:p>
          <a:p>
            <a:pPr lvl="1">
              <a:spcBef>
                <a:spcPts val="0"/>
              </a:spcBef>
            </a:pPr>
            <a:r>
              <a:rPr lang="en-US" sz="2400" dirty="0" smtClean="0"/>
              <a:t>Pulmonary volumes: variation in thoracic impedance plethysmography</a:t>
            </a:r>
            <a:endParaRPr lang="en-US" sz="2200" dirty="0" smtClean="0"/>
          </a:p>
          <a:p>
            <a:pPr lvl="1">
              <a:spcBef>
                <a:spcPts val="0"/>
              </a:spcBef>
            </a:pPr>
            <a:endParaRPr lang="en-US" sz="2200" dirty="0" smtClean="0"/>
          </a:p>
          <a:p>
            <a:pPr lvl="1">
              <a:spcBef>
                <a:spcPts val="0"/>
              </a:spcBef>
            </a:pPr>
            <a:endParaRPr lang="en-US" sz="2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Mode and Continuous Mode</a:t>
            </a:r>
            <a:endParaRPr lang="en-US" dirty="0"/>
          </a:p>
        </p:txBody>
      </p:sp>
      <p:sp>
        <p:nvSpPr>
          <p:cNvPr id="3" name="Content Placeholder 2"/>
          <p:cNvSpPr>
            <a:spLocks noGrp="1"/>
          </p:cNvSpPr>
          <p:nvPr>
            <p:ph sz="quarter" idx="1"/>
          </p:nvPr>
        </p:nvSpPr>
        <p:spPr>
          <a:xfrm>
            <a:off x="612648" y="1600200"/>
            <a:ext cx="8378952" cy="4953000"/>
          </a:xfrm>
        </p:spPr>
        <p:txBody>
          <a:bodyPr/>
          <a:lstStyle/>
          <a:p>
            <a:r>
              <a:rPr lang="en-US" b="1" dirty="0" smtClean="0"/>
              <a:t>Sampling Mode</a:t>
            </a:r>
          </a:p>
          <a:p>
            <a:pPr lvl="1"/>
            <a:r>
              <a:rPr lang="en-US" sz="2500" dirty="0" smtClean="0"/>
              <a:t>Sampling can change so slowly that they may be sampled infrequently.</a:t>
            </a:r>
          </a:p>
          <a:p>
            <a:pPr lvl="1"/>
            <a:r>
              <a:rPr lang="en-US" sz="2500" dirty="0" smtClean="0"/>
              <a:t>Body Temperature</a:t>
            </a:r>
          </a:p>
          <a:p>
            <a:pPr lvl="1"/>
            <a:r>
              <a:rPr lang="en-US" sz="2500" dirty="0" smtClean="0"/>
              <a:t>Ion Concentration</a:t>
            </a:r>
          </a:p>
          <a:p>
            <a:pPr lvl="1">
              <a:buNone/>
            </a:pPr>
            <a:endParaRPr lang="en-US" sz="2500" dirty="0" smtClean="0"/>
          </a:p>
          <a:p>
            <a:r>
              <a:rPr lang="en-US" sz="2800" b="1" dirty="0" smtClean="0"/>
              <a:t>Continuous Mode</a:t>
            </a:r>
          </a:p>
          <a:p>
            <a:pPr lvl="1"/>
            <a:r>
              <a:rPr lang="en-US" sz="2500" dirty="0" smtClean="0"/>
              <a:t>Frequent or constant monitoring of measurand</a:t>
            </a:r>
          </a:p>
          <a:p>
            <a:pPr lvl="1"/>
            <a:r>
              <a:rPr lang="en-US" sz="2500" dirty="0" smtClean="0"/>
              <a:t>Electrocardiogram</a:t>
            </a:r>
          </a:p>
          <a:p>
            <a:pPr lvl="1"/>
            <a:r>
              <a:rPr lang="en-US" sz="2500" dirty="0" smtClean="0"/>
              <a:t>Respiratory Gas Flow</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and Modulating Modes</a:t>
            </a:r>
            <a:endParaRPr lang="en-US" dirty="0"/>
          </a:p>
        </p:txBody>
      </p:sp>
      <p:sp>
        <p:nvSpPr>
          <p:cNvPr id="3" name="Content Placeholder 2"/>
          <p:cNvSpPr>
            <a:spLocks noGrp="1"/>
          </p:cNvSpPr>
          <p:nvPr>
            <p:ph sz="quarter" idx="1"/>
          </p:nvPr>
        </p:nvSpPr>
        <p:spPr>
          <a:xfrm>
            <a:off x="612648" y="1524000"/>
            <a:ext cx="8378952" cy="5257800"/>
          </a:xfrm>
        </p:spPr>
        <p:txBody>
          <a:bodyPr>
            <a:normAutofit lnSpcReduction="10000"/>
          </a:bodyPr>
          <a:lstStyle/>
          <a:p>
            <a:r>
              <a:rPr lang="en-US" b="1" dirty="0" smtClean="0"/>
              <a:t>Generating Mode</a:t>
            </a:r>
          </a:p>
          <a:p>
            <a:pPr lvl="1">
              <a:spcBef>
                <a:spcPts val="0"/>
              </a:spcBef>
            </a:pPr>
            <a:r>
              <a:rPr lang="en-US" sz="2400" dirty="0" smtClean="0"/>
              <a:t>Generating sensors produce their signal output from energy taken directly from the measurand.</a:t>
            </a:r>
          </a:p>
          <a:p>
            <a:pPr lvl="1" algn="just">
              <a:spcBef>
                <a:spcPts val="0"/>
              </a:spcBef>
              <a:defRPr/>
            </a:pPr>
            <a:r>
              <a:rPr lang="en-US" sz="2400" dirty="0" smtClean="0"/>
              <a:t>Also known as self-powered modes.</a:t>
            </a:r>
          </a:p>
          <a:p>
            <a:pPr lvl="1" algn="just">
              <a:spcBef>
                <a:spcPts val="0"/>
              </a:spcBef>
              <a:defRPr/>
            </a:pPr>
            <a:r>
              <a:rPr lang="en-US" sz="2400" b="1" dirty="0" smtClean="0"/>
              <a:t>Example: </a:t>
            </a:r>
            <a:r>
              <a:rPr lang="en-US" sz="2400" dirty="0" smtClean="0"/>
              <a:t>Photovoltaic cell is a generating sensor because it provides an output voltage related to its irradiation, without any additional external energy source.</a:t>
            </a:r>
          </a:p>
          <a:p>
            <a:pPr lvl="1" algn="just">
              <a:spcBef>
                <a:spcPts val="0"/>
              </a:spcBef>
              <a:defRPr/>
            </a:pPr>
            <a:endParaRPr lang="en-US" sz="2400" dirty="0" smtClean="0"/>
          </a:p>
          <a:p>
            <a:pPr algn="just">
              <a:spcBef>
                <a:spcPts val="0"/>
              </a:spcBef>
              <a:defRPr/>
            </a:pPr>
            <a:r>
              <a:rPr lang="en-US" sz="2500" b="1" dirty="0" smtClean="0"/>
              <a:t>Modulating Mode</a:t>
            </a:r>
          </a:p>
          <a:p>
            <a:pPr lvl="1">
              <a:spcBef>
                <a:spcPts val="0"/>
              </a:spcBef>
            </a:pPr>
            <a:r>
              <a:rPr lang="en-US" sz="2400" dirty="0" smtClean="0"/>
              <a:t>Modulating sensors use the measurand to alter the flow of energy from an external source in a way that affects the output of the sensor.</a:t>
            </a:r>
          </a:p>
          <a:p>
            <a:pPr lvl="1">
              <a:spcBef>
                <a:spcPts val="0"/>
              </a:spcBef>
            </a:pPr>
            <a:r>
              <a:rPr lang="en-US" sz="2400" b="1" dirty="0" smtClean="0"/>
              <a:t>Example: </a:t>
            </a:r>
            <a:r>
              <a:rPr lang="en-US" sz="2400" dirty="0" smtClean="0"/>
              <a:t>Photoconductive cell</a:t>
            </a:r>
            <a:r>
              <a:rPr lang="en-US" sz="2400" b="1" dirty="0" smtClean="0">
                <a:solidFill>
                  <a:srgbClr val="0070C0"/>
                </a:solidFill>
              </a:rPr>
              <a:t> </a:t>
            </a:r>
            <a:r>
              <a:rPr lang="en-US" sz="2400" dirty="0" smtClean="0"/>
              <a:t>is a modulating sensor; to measure its change in resistance with irradiation, we must apply external energy to the sensor</a:t>
            </a:r>
            <a:r>
              <a:rPr lang="en-US" dirty="0" smtClean="0"/>
              <a:t>.</a:t>
            </a:r>
          </a:p>
          <a:p>
            <a:pPr lvl="1">
              <a:spcBef>
                <a:spcPts val="0"/>
              </a:spcBef>
            </a:pPr>
            <a:endParaRPr lang="en-US"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 and Digital Modes</a:t>
            </a:r>
            <a:endParaRPr lang="en-US" dirty="0"/>
          </a:p>
        </p:txBody>
      </p:sp>
      <p:sp>
        <p:nvSpPr>
          <p:cNvPr id="3" name="Content Placeholder 2"/>
          <p:cNvSpPr>
            <a:spLocks noGrp="1"/>
          </p:cNvSpPr>
          <p:nvPr>
            <p:ph sz="quarter" idx="1"/>
          </p:nvPr>
        </p:nvSpPr>
        <p:spPr>
          <a:xfrm>
            <a:off x="612648" y="1600200"/>
            <a:ext cx="8153400" cy="5029200"/>
          </a:xfrm>
        </p:spPr>
        <p:txBody>
          <a:bodyPr/>
          <a:lstStyle/>
          <a:p>
            <a:r>
              <a:rPr lang="en-US" b="1" dirty="0" smtClean="0"/>
              <a:t>Analog Modes</a:t>
            </a:r>
          </a:p>
          <a:p>
            <a:pPr lvl="1" algn="just">
              <a:spcBef>
                <a:spcPts val="0"/>
              </a:spcBef>
              <a:defRPr/>
            </a:pPr>
            <a:r>
              <a:rPr lang="en-US" sz="2400" dirty="0" smtClean="0"/>
              <a:t>Analogue or Continuous signal is able to take any value within a dynamic range.</a:t>
            </a:r>
          </a:p>
          <a:p>
            <a:pPr lvl="1" algn="just">
              <a:spcBef>
                <a:spcPts val="0"/>
              </a:spcBef>
              <a:defRPr/>
            </a:pPr>
            <a:r>
              <a:rPr lang="en-US" sz="2400" dirty="0" smtClean="0"/>
              <a:t>Most currently available sensors operate in the analog mode.</a:t>
            </a:r>
          </a:p>
          <a:p>
            <a:pPr lvl="1" algn="just">
              <a:spcBef>
                <a:spcPts val="0"/>
              </a:spcBef>
              <a:buNone/>
              <a:defRPr/>
            </a:pPr>
            <a:endParaRPr lang="en-US" sz="2400" dirty="0" smtClean="0"/>
          </a:p>
          <a:p>
            <a:r>
              <a:rPr lang="en-US" b="1" dirty="0" smtClean="0"/>
              <a:t>Digital Modes</a:t>
            </a:r>
          </a:p>
          <a:p>
            <a:pPr lvl="1" algn="just">
              <a:spcBef>
                <a:spcPts val="0"/>
              </a:spcBef>
              <a:defRPr/>
            </a:pPr>
            <a:r>
              <a:rPr lang="en-US" sz="2400" dirty="0" smtClean="0"/>
              <a:t>Digital or Discrete signal is able to take on only a finite number of values.</a:t>
            </a:r>
          </a:p>
          <a:p>
            <a:pPr lvl="1" algn="just">
              <a:spcBef>
                <a:spcPts val="0"/>
              </a:spcBef>
              <a:defRPr/>
            </a:pPr>
            <a:r>
              <a:rPr lang="en-US" sz="2400" dirty="0" smtClean="0"/>
              <a:t>The advantages of the digital mode of operation include greater accuracy, repeatability, reliability, and immunity to noise. </a:t>
            </a:r>
          </a:p>
          <a:p>
            <a:pPr lvl="1"/>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Real Time and Delayed Time mode</a:t>
            </a:r>
            <a:endParaRPr lang="en-US" dirty="0"/>
          </a:p>
        </p:txBody>
      </p:sp>
      <p:sp>
        <p:nvSpPr>
          <p:cNvPr id="3" name="Content Placeholder 2"/>
          <p:cNvSpPr>
            <a:spLocks noGrp="1"/>
          </p:cNvSpPr>
          <p:nvPr>
            <p:ph sz="quarter" idx="1"/>
          </p:nvPr>
        </p:nvSpPr>
        <p:spPr/>
        <p:txBody>
          <a:bodyPr/>
          <a:lstStyle/>
          <a:p>
            <a:r>
              <a:rPr lang="en-US" sz="3200" b="1" dirty="0" smtClean="0"/>
              <a:t>Real Time Mode</a:t>
            </a:r>
          </a:p>
          <a:p>
            <a:pPr lvl="1"/>
            <a:r>
              <a:rPr lang="en-US" dirty="0" smtClean="0"/>
              <a:t>Sensor acquire the signal in real-time mode</a:t>
            </a:r>
          </a:p>
          <a:p>
            <a:pPr lvl="1"/>
            <a:r>
              <a:rPr lang="en-US" dirty="0" smtClean="0"/>
              <a:t>The result are displayed immediately</a:t>
            </a:r>
          </a:p>
          <a:p>
            <a:pPr lvl="1"/>
            <a:endParaRPr lang="en-US" dirty="0" smtClean="0"/>
          </a:p>
          <a:p>
            <a:r>
              <a:rPr lang="en-US" b="1" dirty="0" smtClean="0"/>
              <a:t>Delayed Time Mode</a:t>
            </a:r>
          </a:p>
          <a:p>
            <a:pPr lvl="1"/>
            <a:r>
              <a:rPr lang="en-US" dirty="0" smtClean="0"/>
              <a:t>Display results are delayed due to image processing such as averaging and transformations.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Basic Instrumentation System</a:t>
            </a:r>
            <a:endParaRPr lang="en-US" sz="4800" b="1" dirty="0"/>
          </a:p>
        </p:txBody>
      </p:sp>
      <p:pic>
        <p:nvPicPr>
          <p:cNvPr id="1026" name="Picture 2"/>
          <p:cNvPicPr>
            <a:picLocks noChangeAspect="1" noChangeArrowheads="1"/>
          </p:cNvPicPr>
          <p:nvPr/>
        </p:nvPicPr>
        <p:blipFill>
          <a:blip r:embed="rId2"/>
          <a:srcRect/>
          <a:stretch>
            <a:fillRect/>
          </a:stretch>
        </p:blipFill>
        <p:spPr bwMode="auto">
          <a:xfrm>
            <a:off x="395288" y="1600200"/>
            <a:ext cx="8353425" cy="46482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Constraint In Design of Medical Instrumentations Systems</a:t>
            </a:r>
            <a:endParaRPr lang="en-US" dirty="0"/>
          </a:p>
        </p:txBody>
      </p:sp>
      <p:sp>
        <p:nvSpPr>
          <p:cNvPr id="3" name="Content Placeholder 2"/>
          <p:cNvSpPr>
            <a:spLocks noGrp="1"/>
          </p:cNvSpPr>
          <p:nvPr>
            <p:ph sz="quarter" idx="1"/>
          </p:nvPr>
        </p:nvSpPr>
        <p:spPr>
          <a:xfrm>
            <a:off x="612648" y="1600200"/>
            <a:ext cx="8378952" cy="5105400"/>
          </a:xfrm>
        </p:spPr>
        <p:txBody>
          <a:bodyPr>
            <a:normAutofit lnSpcReduction="10000"/>
          </a:bodyPr>
          <a:lstStyle/>
          <a:p>
            <a:pPr>
              <a:spcBef>
                <a:spcPts val="0"/>
              </a:spcBef>
            </a:pPr>
            <a:r>
              <a:rPr lang="en-US" sz="2600" dirty="0" smtClean="0"/>
              <a:t>Medical equipment are primarily used for making measurements of physiological parameters of the human body and also in some cases as stimulus or some kind of energy is applied to the human body for diagnosis and treatment.</a:t>
            </a:r>
          </a:p>
          <a:p>
            <a:pPr>
              <a:spcBef>
                <a:spcPts val="0"/>
              </a:spcBef>
            </a:pPr>
            <a:r>
              <a:rPr lang="en-US" sz="2600" dirty="0" smtClean="0"/>
              <a:t>Some of important factors, which determine the design of a medical measuring instrument, are:</a:t>
            </a:r>
          </a:p>
          <a:p>
            <a:pPr>
              <a:spcBef>
                <a:spcPts val="0"/>
              </a:spcBef>
            </a:pPr>
            <a:r>
              <a:rPr lang="en-US" sz="2600" b="1" dirty="0" smtClean="0"/>
              <a:t>Measurement Range: </a:t>
            </a:r>
            <a:r>
              <a:rPr lang="en-US" sz="2600" dirty="0" smtClean="0"/>
              <a:t>Generally the ranges are quite low compared with non-medical parameters. Most signals are in microvolt range.</a:t>
            </a:r>
          </a:p>
          <a:p>
            <a:pPr>
              <a:spcBef>
                <a:spcPts val="0"/>
              </a:spcBef>
            </a:pPr>
            <a:r>
              <a:rPr lang="en-US" sz="2600" b="1" dirty="0" smtClean="0"/>
              <a:t>Frequency Range: </a:t>
            </a:r>
            <a:r>
              <a:rPr lang="en-US" sz="2600" dirty="0" smtClean="0"/>
              <a:t>Most of the biomedical signals are in the audio frequency range or below and many signal contain dc and very low frequency components </a:t>
            </a:r>
            <a:endParaRPr lang="en-US"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pPr algn="just">
              <a:spcBef>
                <a:spcPts val="0"/>
              </a:spcBef>
            </a:pPr>
            <a:r>
              <a:rPr lang="en-US" sz="2700" dirty="0" smtClean="0"/>
              <a:t>The signal to be measured imposes constraints on how it should be acquired and processed. </a:t>
            </a:r>
          </a:p>
          <a:p>
            <a:pPr algn="just">
              <a:spcBef>
                <a:spcPts val="0"/>
              </a:spcBef>
            </a:pPr>
            <a:r>
              <a:rPr lang="en-US" sz="2700" dirty="0" smtClean="0"/>
              <a:t>Many measurand in living systems are inaccessible.</a:t>
            </a:r>
          </a:p>
          <a:p>
            <a:pPr algn="just">
              <a:spcBef>
                <a:spcPts val="0"/>
              </a:spcBef>
            </a:pPr>
            <a:r>
              <a:rPr lang="en-US" sz="2700" dirty="0" smtClean="0"/>
              <a:t>Placement of sensor(s) in/on the body plays a key role in medical instrumentation design.</a:t>
            </a:r>
          </a:p>
          <a:p>
            <a:pPr algn="just">
              <a:spcBef>
                <a:spcPts val="0"/>
              </a:spcBef>
              <a:spcAft>
                <a:spcPts val="600"/>
              </a:spcAft>
            </a:pPr>
            <a:r>
              <a:rPr lang="en-US" sz="2700" dirty="0" smtClean="0"/>
              <a:t>Magnitude and frequency range of medical measurand are very low.</a:t>
            </a:r>
          </a:p>
          <a:p>
            <a:pPr algn="just">
              <a:spcBef>
                <a:spcPts val="0"/>
              </a:spcBef>
            </a:pPr>
            <a:r>
              <a:rPr lang="en-US" sz="2700" dirty="0" smtClean="0"/>
              <a:t>Interference and cross-talk artifacts.</a:t>
            </a:r>
          </a:p>
          <a:p>
            <a:pPr algn="just">
              <a:spcBef>
                <a:spcPts val="0"/>
              </a:spcBef>
              <a:spcAft>
                <a:spcPts val="600"/>
              </a:spcAft>
            </a:pPr>
            <a:r>
              <a:rPr lang="en-US" sz="2700" dirty="0" smtClean="0"/>
              <a:t>Proper sensor interface with measurand cannot be obtained.</a:t>
            </a:r>
          </a:p>
          <a:p>
            <a:pPr algn="just">
              <a:spcBef>
                <a:spcPts val="0"/>
              </a:spcBef>
              <a:spcAft>
                <a:spcPts val="600"/>
              </a:spcAft>
            </a:pPr>
            <a:r>
              <a:rPr lang="en-US" sz="2800" dirty="0" smtClean="0"/>
              <a:t>Medical variables are seldom deterministic (varying with time)</a:t>
            </a:r>
            <a:r>
              <a:rPr lang="en-US" sz="2700" dirty="0" smtClean="0"/>
              <a:t>.</a:t>
            </a:r>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pPr algn="just">
              <a:spcBef>
                <a:spcPts val="0"/>
              </a:spcBef>
              <a:spcAft>
                <a:spcPts val="600"/>
              </a:spcAft>
            </a:pPr>
            <a:r>
              <a:rPr lang="en-US" sz="3200" dirty="0" smtClean="0"/>
              <a:t>Many medical measurements vary widely among normal patients, even when conditions are similar.</a:t>
            </a:r>
          </a:p>
          <a:p>
            <a:pPr algn="just">
              <a:spcBef>
                <a:spcPts val="0"/>
              </a:spcBef>
              <a:spcAft>
                <a:spcPts val="600"/>
              </a:spcAft>
            </a:pPr>
            <a:r>
              <a:rPr lang="en-US" sz="3200" dirty="0" smtClean="0"/>
              <a:t>Safety of patient and medical personnel also must be considered. </a:t>
            </a:r>
          </a:p>
          <a:p>
            <a:pPr algn="just">
              <a:spcBef>
                <a:spcPts val="0"/>
              </a:spcBef>
              <a:spcAft>
                <a:spcPts val="600"/>
              </a:spcAft>
            </a:pPr>
            <a:r>
              <a:rPr lang="en-US" sz="3200" dirty="0" smtClean="0"/>
              <a:t>Safe levels of stimulation or applied energy are difficult to establish,</a:t>
            </a:r>
          </a:p>
          <a:p>
            <a:pPr algn="just">
              <a:spcBef>
                <a:spcPts val="0"/>
              </a:spcBef>
              <a:spcAft>
                <a:spcPts val="600"/>
              </a:spcAft>
            </a:pPr>
            <a:r>
              <a:rPr lang="en-US" sz="3200" dirty="0" smtClean="0"/>
              <a:t>External energy must be minimized to avoid any damage.</a:t>
            </a:r>
          </a:p>
          <a:p>
            <a:pPr algn="just">
              <a:spcBef>
                <a:spcPts val="0"/>
              </a:spcBef>
              <a:spcAft>
                <a:spcPts val="600"/>
              </a:spcAft>
            </a:pPr>
            <a:r>
              <a:rPr lang="en-US" sz="3200" dirty="0" smtClean="0"/>
              <a:t>Equipment must be reliable, easy to operate, and durable.</a:t>
            </a:r>
          </a:p>
          <a:p>
            <a:pPr algn="just">
              <a:spcBef>
                <a:spcPts val="0"/>
              </a:spcBef>
              <a:spcAft>
                <a:spcPts val="600"/>
              </a:spcAft>
            </a:pPr>
            <a:r>
              <a:rPr lang="en-US" sz="3200" dirty="0" smtClean="0"/>
              <a:t>Government regulations.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Medical Measurands</a:t>
            </a:r>
            <a:endParaRPr lang="en-US" dirty="0"/>
          </a:p>
        </p:txBody>
      </p:sp>
      <p:pic>
        <p:nvPicPr>
          <p:cNvPr id="4" name="Picture 2"/>
          <p:cNvPicPr>
            <a:picLocks noChangeAspect="1" noChangeArrowheads="1"/>
          </p:cNvPicPr>
          <p:nvPr/>
        </p:nvPicPr>
        <p:blipFill>
          <a:blip r:embed="rId2">
            <a:lum bright="-20000" contrast="40000"/>
          </a:blip>
          <a:srcRect/>
          <a:stretch>
            <a:fillRect/>
          </a:stretch>
        </p:blipFill>
        <p:spPr>
          <a:xfrm>
            <a:off x="381829" y="1600200"/>
            <a:ext cx="8457371" cy="5105400"/>
          </a:xfrm>
          <a:prstGeom prst="rect">
            <a:avLst/>
          </a:prstGeom>
          <a:noFill/>
          <a:ln w="57150">
            <a:solidFill>
              <a:schemeClr val="tx1"/>
            </a:solid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Classifications Of Medical Instruments</a:t>
            </a:r>
            <a:endParaRPr lang="en-US" dirty="0"/>
          </a:p>
        </p:txBody>
      </p:sp>
      <p:sp>
        <p:nvSpPr>
          <p:cNvPr id="3" name="Content Placeholder 2"/>
          <p:cNvSpPr>
            <a:spLocks noGrp="1"/>
          </p:cNvSpPr>
          <p:nvPr>
            <p:ph sz="quarter" idx="1"/>
          </p:nvPr>
        </p:nvSpPr>
        <p:spPr>
          <a:xfrm>
            <a:off x="612648" y="1600200"/>
            <a:ext cx="8153400" cy="4800600"/>
          </a:xfrm>
        </p:spPr>
        <p:txBody>
          <a:bodyPr/>
          <a:lstStyle/>
          <a:p>
            <a:r>
              <a:rPr lang="en-US" sz="3000" dirty="0" smtClean="0"/>
              <a:t>Medical Instruments can be classified in the four categories</a:t>
            </a:r>
            <a:endParaRPr lang="en-US" sz="3000" dirty="0"/>
          </a:p>
          <a:p>
            <a:pPr marL="880110" lvl="1" indent="-514350">
              <a:spcBef>
                <a:spcPts val="1200"/>
              </a:spcBef>
              <a:buFont typeface="+mj-lt"/>
              <a:buAutoNum type="arabicPeriod"/>
            </a:pPr>
            <a:r>
              <a:rPr lang="en-US" sz="2800" dirty="0" smtClean="0"/>
              <a:t>Quantity that Sensed</a:t>
            </a:r>
          </a:p>
          <a:p>
            <a:pPr marL="880110" lvl="1" indent="-514350">
              <a:spcBef>
                <a:spcPts val="1200"/>
              </a:spcBef>
              <a:buFont typeface="+mj-lt"/>
              <a:buAutoNum type="arabicPeriod"/>
            </a:pPr>
            <a:r>
              <a:rPr lang="en-US" sz="2800" dirty="0" smtClean="0"/>
              <a:t>Principle of Transduction</a:t>
            </a:r>
          </a:p>
          <a:p>
            <a:pPr marL="880110" lvl="1" indent="-514350">
              <a:spcBef>
                <a:spcPts val="1200"/>
              </a:spcBef>
              <a:buFont typeface="+mj-lt"/>
              <a:buAutoNum type="arabicPeriod"/>
            </a:pPr>
            <a:r>
              <a:rPr lang="en-US" sz="2800" dirty="0" smtClean="0"/>
              <a:t>Organ System</a:t>
            </a:r>
          </a:p>
          <a:p>
            <a:pPr marL="880110" lvl="1" indent="-514350">
              <a:spcBef>
                <a:spcPts val="1200"/>
              </a:spcBef>
              <a:buFont typeface="+mj-lt"/>
              <a:buAutoNum type="arabicPeriod"/>
            </a:pPr>
            <a:r>
              <a:rPr lang="en-US" sz="2800" dirty="0" smtClean="0"/>
              <a:t>Clinical Medicine Specialties</a:t>
            </a:r>
          </a:p>
          <a:p>
            <a:pPr marL="880110" lvl="1"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Classifications</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pPr marL="514350" indent="-514350">
              <a:buFont typeface="+mj-lt"/>
              <a:buAutoNum type="arabicPeriod"/>
            </a:pPr>
            <a:r>
              <a:rPr lang="en-US" sz="3200" b="1" dirty="0" smtClean="0"/>
              <a:t>Quantity That Sensed</a:t>
            </a:r>
          </a:p>
          <a:p>
            <a:pPr>
              <a:spcBef>
                <a:spcPts val="0"/>
              </a:spcBef>
              <a:buNone/>
            </a:pPr>
            <a:r>
              <a:rPr lang="en-US" sz="3200" b="1" dirty="0" smtClean="0"/>
              <a:t>   </a:t>
            </a:r>
            <a:r>
              <a:rPr lang="en-US" sz="2600" dirty="0" smtClean="0"/>
              <a:t>Advantage of this classifications is that it makes different methods for measuring any quantity easy to compare.</a:t>
            </a:r>
            <a:endParaRPr lang="en-US" sz="2600" b="1" dirty="0" smtClean="0"/>
          </a:p>
          <a:p>
            <a:pPr marL="834390" lvl="1" indent="-514350">
              <a:spcBef>
                <a:spcPts val="0"/>
              </a:spcBef>
            </a:pPr>
            <a:r>
              <a:rPr lang="en-US" dirty="0" smtClean="0"/>
              <a:t>Pressure</a:t>
            </a:r>
          </a:p>
          <a:p>
            <a:pPr marL="834390" lvl="1" indent="-514350">
              <a:spcBef>
                <a:spcPts val="0"/>
              </a:spcBef>
            </a:pPr>
            <a:r>
              <a:rPr lang="en-US" dirty="0" smtClean="0"/>
              <a:t>Flow </a:t>
            </a:r>
          </a:p>
          <a:p>
            <a:pPr marL="834390" lvl="1" indent="-514350">
              <a:spcBef>
                <a:spcPts val="0"/>
              </a:spcBef>
            </a:pPr>
            <a:r>
              <a:rPr lang="en-US" dirty="0" smtClean="0"/>
              <a:t>Temperature</a:t>
            </a:r>
          </a:p>
          <a:p>
            <a:pPr marL="834390" lvl="1" indent="-514350">
              <a:spcBef>
                <a:spcPts val="0"/>
              </a:spcBef>
            </a:pPr>
            <a:endParaRPr lang="en-US" dirty="0" smtClean="0"/>
          </a:p>
          <a:p>
            <a:pPr marL="514350" indent="-514350">
              <a:spcBef>
                <a:spcPts val="0"/>
              </a:spcBef>
              <a:buFont typeface="+mj-lt"/>
              <a:buAutoNum type="arabicPeriod" startAt="2"/>
            </a:pPr>
            <a:r>
              <a:rPr lang="en-US" sz="3200" b="1" dirty="0" smtClean="0"/>
              <a:t>Principle of Transduction</a:t>
            </a:r>
            <a:endParaRPr lang="en-US" sz="3200" b="1" dirty="0"/>
          </a:p>
          <a:p>
            <a:pPr marL="834390" lvl="1" indent="-514350">
              <a:spcBef>
                <a:spcPts val="0"/>
              </a:spcBef>
            </a:pPr>
            <a:r>
              <a:rPr lang="en-US" dirty="0" smtClean="0"/>
              <a:t>Resistive</a:t>
            </a:r>
          </a:p>
          <a:p>
            <a:pPr marL="834390" lvl="1" indent="-514350">
              <a:spcBef>
                <a:spcPts val="0"/>
              </a:spcBef>
            </a:pPr>
            <a:r>
              <a:rPr lang="en-US" dirty="0" smtClean="0"/>
              <a:t>Inductive</a:t>
            </a:r>
          </a:p>
          <a:p>
            <a:pPr marL="834390" lvl="1" indent="-514350">
              <a:spcBef>
                <a:spcPts val="0"/>
              </a:spcBef>
            </a:pPr>
            <a:r>
              <a:rPr lang="en-US" dirty="0" smtClean="0"/>
              <a:t>Capacitive</a:t>
            </a:r>
          </a:p>
          <a:p>
            <a:pPr marL="834390" lvl="1" indent="-514350">
              <a:spcBef>
                <a:spcPts val="0"/>
              </a:spcBef>
            </a:pPr>
            <a:r>
              <a:rPr lang="en-US" dirty="0" smtClean="0"/>
              <a:t>Ultrasonic (Sound waves)</a:t>
            </a:r>
          </a:p>
          <a:p>
            <a:pPr marL="834390" lvl="1" indent="-514350">
              <a:spcBef>
                <a:spcPts val="0"/>
              </a:spcBef>
            </a:pPr>
            <a:r>
              <a:rPr lang="en-US" dirty="0" smtClean="0"/>
              <a:t>Electrochemical (pH probe, Hydrogen Sensor)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612648" y="1524000"/>
            <a:ext cx="8153400" cy="5029200"/>
          </a:xfrm>
        </p:spPr>
        <p:txBody>
          <a:bodyPr>
            <a:normAutofit/>
          </a:bodyPr>
          <a:lstStyle/>
          <a:p>
            <a:pPr marL="514350" indent="-514350">
              <a:spcBef>
                <a:spcPts val="0"/>
              </a:spcBef>
              <a:buFont typeface="+mj-lt"/>
              <a:buAutoNum type="arabicPeriod" startAt="3"/>
            </a:pPr>
            <a:r>
              <a:rPr lang="en-US" sz="3200" b="1" dirty="0" smtClean="0"/>
              <a:t>Organ System</a:t>
            </a:r>
          </a:p>
          <a:p>
            <a:pPr>
              <a:buNone/>
            </a:pPr>
            <a:r>
              <a:rPr lang="en-US" sz="3200" b="1" dirty="0" smtClean="0"/>
              <a:t>   </a:t>
            </a:r>
            <a:r>
              <a:rPr lang="en-US" sz="2800" dirty="0" smtClean="0"/>
              <a:t>Isolates all important measurements for specialists who need to know only about a specific area</a:t>
            </a:r>
            <a:endParaRPr lang="en-US" sz="2800" b="1" dirty="0" smtClean="0"/>
          </a:p>
          <a:p>
            <a:pPr marL="834390" lvl="1" indent="-514350">
              <a:spcBef>
                <a:spcPts val="700"/>
              </a:spcBef>
            </a:pPr>
            <a:r>
              <a:rPr lang="en-US" dirty="0" smtClean="0"/>
              <a:t>Cardiovascular Systems </a:t>
            </a:r>
          </a:p>
          <a:p>
            <a:pPr marL="834390" lvl="1" indent="-514350">
              <a:spcBef>
                <a:spcPts val="700"/>
              </a:spcBef>
            </a:pPr>
            <a:r>
              <a:rPr lang="en-US" dirty="0" smtClean="0"/>
              <a:t>Pulmonary System </a:t>
            </a:r>
          </a:p>
          <a:p>
            <a:pPr marL="834390" lvl="1" indent="-514350">
              <a:spcBef>
                <a:spcPts val="700"/>
              </a:spcBef>
            </a:pPr>
            <a:r>
              <a:rPr lang="en-US" dirty="0" smtClean="0"/>
              <a:t>Nervous System</a:t>
            </a:r>
          </a:p>
          <a:p>
            <a:pPr marL="834390" lvl="1" indent="-514350">
              <a:spcBef>
                <a:spcPts val="700"/>
              </a:spcBef>
            </a:pPr>
            <a:r>
              <a:rPr lang="en-US" dirty="0" smtClean="0"/>
              <a:t>Endocrine System</a:t>
            </a:r>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3" name="Content Placeholder 2"/>
          <p:cNvSpPr>
            <a:spLocks noGrp="1"/>
          </p:cNvSpPr>
          <p:nvPr>
            <p:ph sz="quarter" idx="1"/>
          </p:nvPr>
        </p:nvSpPr>
        <p:spPr/>
        <p:txBody>
          <a:bodyPr/>
          <a:lstStyle/>
          <a:p>
            <a:pPr marL="514350" indent="-514350">
              <a:spcBef>
                <a:spcPts val="0"/>
              </a:spcBef>
              <a:buFont typeface="+mj-lt"/>
              <a:buAutoNum type="arabicPeriod" startAt="4"/>
            </a:pPr>
            <a:r>
              <a:rPr lang="en-US" sz="3200" b="1" dirty="0" smtClean="0"/>
              <a:t>Clinical Medicine Specialties</a:t>
            </a:r>
          </a:p>
          <a:p>
            <a:pPr lvl="1">
              <a:buNone/>
            </a:pPr>
            <a:r>
              <a:rPr lang="en-US" sz="2800" dirty="0" smtClean="0"/>
              <a:t>  This approach is valuable for medical personnel who are interested in specialized instruments</a:t>
            </a:r>
            <a:r>
              <a:rPr lang="en-US" dirty="0" smtClean="0"/>
              <a:t>.</a:t>
            </a:r>
          </a:p>
          <a:p>
            <a:pPr lvl="1"/>
            <a:r>
              <a:rPr lang="en-US" dirty="0" smtClean="0"/>
              <a:t>Pediatrics</a:t>
            </a:r>
          </a:p>
          <a:p>
            <a:pPr lvl="1"/>
            <a:r>
              <a:rPr lang="en-US" dirty="0" smtClean="0"/>
              <a:t>Obstetrics</a:t>
            </a:r>
          </a:p>
          <a:p>
            <a:pPr lvl="1"/>
            <a:r>
              <a:rPr lang="en-US" dirty="0" smtClean="0"/>
              <a:t>Cardiology</a:t>
            </a:r>
          </a:p>
          <a:p>
            <a:pPr lvl="1"/>
            <a:r>
              <a:rPr lang="en-US" dirty="0" smtClean="0"/>
              <a:t>Radiology.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Measurement Input Sources</a:t>
            </a:r>
            <a:endParaRPr lang="en-US" sz="4800" dirty="0"/>
          </a:p>
        </p:txBody>
      </p:sp>
      <p:sp>
        <p:nvSpPr>
          <p:cNvPr id="3" name="Content Placeholder 2"/>
          <p:cNvSpPr>
            <a:spLocks noGrp="1"/>
          </p:cNvSpPr>
          <p:nvPr>
            <p:ph sz="quarter" idx="1"/>
          </p:nvPr>
        </p:nvSpPr>
        <p:spPr>
          <a:xfrm>
            <a:off x="612648" y="1600200"/>
            <a:ext cx="8302752" cy="5029200"/>
          </a:xfrm>
        </p:spPr>
        <p:txBody>
          <a:bodyPr>
            <a:normAutofit/>
          </a:bodyPr>
          <a:lstStyle/>
          <a:p>
            <a:pPr marL="514350" indent="-514350" algn="just">
              <a:spcBef>
                <a:spcPts val="0"/>
              </a:spcBef>
              <a:buFont typeface="+mj-lt"/>
              <a:buAutoNum type="arabicPeriod"/>
            </a:pPr>
            <a:r>
              <a:rPr lang="en-US" sz="3200" b="1" dirty="0" smtClean="0"/>
              <a:t>Desired Inputs: </a:t>
            </a:r>
            <a:r>
              <a:rPr lang="en-US" sz="3000" dirty="0" smtClean="0"/>
              <a:t>Measurands that the instrument is designed to isolate</a:t>
            </a:r>
            <a:r>
              <a:rPr lang="en-US" sz="3200" dirty="0" smtClean="0"/>
              <a:t>.</a:t>
            </a:r>
          </a:p>
          <a:p>
            <a:pPr marL="514350" indent="-514350" algn="just">
              <a:buFont typeface="+mj-lt"/>
              <a:buAutoNum type="arabicPeriod"/>
            </a:pPr>
            <a:endParaRPr lang="en-US" sz="900" dirty="0" smtClean="0"/>
          </a:p>
          <a:p>
            <a:pPr marL="514350" indent="-514350" algn="just">
              <a:spcBef>
                <a:spcPts val="0"/>
              </a:spcBef>
              <a:buFont typeface="+mj-lt"/>
              <a:buAutoNum type="arabicPeriod"/>
            </a:pPr>
            <a:r>
              <a:rPr lang="en-US" sz="3200" b="1" dirty="0" smtClean="0"/>
              <a:t>Interfering Inputs:</a:t>
            </a:r>
            <a:r>
              <a:rPr lang="en-US" sz="3000" dirty="0" smtClean="0"/>
              <a:t> Quantities that accidentally affect the instrument as a consequence of the principles used to acquire and process the desired inputs. </a:t>
            </a:r>
          </a:p>
          <a:p>
            <a:pPr marL="514350" indent="-514350" algn="just">
              <a:spcBef>
                <a:spcPts val="0"/>
              </a:spcBef>
              <a:buFont typeface="+mj-lt"/>
              <a:buAutoNum type="arabicPeriod"/>
            </a:pPr>
            <a:endParaRPr lang="en-US" sz="900" dirty="0" smtClean="0"/>
          </a:p>
          <a:p>
            <a:pPr marL="514350" indent="-514350">
              <a:buFont typeface="+mj-lt"/>
              <a:buAutoNum type="arabicPeriod"/>
            </a:pPr>
            <a:r>
              <a:rPr lang="en-US" sz="3200" b="1" dirty="0" smtClean="0"/>
              <a:t>Modifying Inputs: </a:t>
            </a:r>
            <a:r>
              <a:rPr lang="en-US" sz="3000" dirty="0" smtClean="0"/>
              <a:t>Quantities that cause a change in the input –output relations of the instrument. </a:t>
            </a:r>
          </a:p>
          <a:p>
            <a:pPr marL="514350" indent="-514350" algn="just">
              <a:spcBef>
                <a:spcPts val="0"/>
              </a:spcBef>
              <a:buNone/>
            </a:pPr>
            <a:endParaRPr lang="en-US"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7200" y="1143000"/>
            <a:ext cx="8229600" cy="5653087"/>
          </a:xfrm>
        </p:spPr>
        <p:txBody>
          <a:bodyPr/>
          <a:lstStyle/>
          <a:p>
            <a:pPr marL="0" indent="0">
              <a:buFontTx/>
              <a:buNone/>
            </a:pPr>
            <a:endParaRPr lang="en-US" sz="1800" dirty="0" smtClean="0"/>
          </a:p>
          <a:p>
            <a:pPr marL="0" indent="0" algn="just">
              <a:buClr>
                <a:schemeClr val="tx1"/>
              </a:buClr>
              <a:buFontTx/>
              <a:buAutoNum type="arabicPeriod"/>
            </a:pPr>
            <a:r>
              <a:rPr lang="en-US" sz="1800" b="1" dirty="0" smtClean="0"/>
              <a:t>Desired Input: </a:t>
            </a:r>
            <a:r>
              <a:rPr lang="en-US" sz="1800" dirty="0" smtClean="0"/>
              <a:t>ECG voltage (</a:t>
            </a:r>
            <a:r>
              <a:rPr lang="en-US" sz="1800" i="1" dirty="0" smtClean="0"/>
              <a:t>Vecg)</a:t>
            </a:r>
            <a:endParaRPr lang="en-US" sz="1800" dirty="0" smtClean="0"/>
          </a:p>
          <a:p>
            <a:pPr marL="0" indent="0" algn="just">
              <a:buClr>
                <a:schemeClr val="tx1"/>
              </a:buClr>
              <a:buFontTx/>
              <a:buAutoNum type="arabicPeriod"/>
            </a:pPr>
            <a:r>
              <a:rPr lang="en-US" sz="1800" b="1" dirty="0" smtClean="0"/>
              <a:t>Interfering Input: </a:t>
            </a:r>
            <a:r>
              <a:rPr lang="en-US" sz="1800" dirty="0" smtClean="0"/>
              <a:t>60/50 Hz noise voltage, displacement currents</a:t>
            </a:r>
          </a:p>
          <a:p>
            <a:pPr marL="0" indent="0" algn="just">
              <a:buClr>
                <a:schemeClr val="tx1"/>
              </a:buClr>
              <a:buFontTx/>
              <a:buAutoNum type="arabicPeriod"/>
            </a:pPr>
            <a:r>
              <a:rPr lang="en-US" sz="1800" b="1" dirty="0" smtClean="0"/>
              <a:t>Modifying Input:</a:t>
            </a:r>
            <a:r>
              <a:rPr lang="en-US" sz="1800" dirty="0" smtClean="0"/>
              <a:t> – orientation of the patient cables when the plane of the cable is perpendicular to the magnetic field the magnetic interference is maximal </a:t>
            </a:r>
          </a:p>
          <a:p>
            <a:pPr marL="0" indent="0"/>
            <a:endParaRPr lang="en-US" dirty="0" smtClean="0"/>
          </a:p>
        </p:txBody>
      </p:sp>
      <p:sp>
        <p:nvSpPr>
          <p:cNvPr id="33795" name="Title 1"/>
          <p:cNvSpPr>
            <a:spLocks noGrp="1"/>
          </p:cNvSpPr>
          <p:nvPr>
            <p:ph type="title"/>
          </p:nvPr>
        </p:nvSpPr>
        <p:spPr>
          <a:xfrm>
            <a:off x="457200" y="274638"/>
            <a:ext cx="8229600" cy="598487"/>
          </a:xfrm>
        </p:spPr>
        <p:txBody>
          <a:bodyPr>
            <a:normAutofit fontScale="90000"/>
          </a:bodyPr>
          <a:lstStyle/>
          <a:p>
            <a:r>
              <a:rPr lang="en-US" b="1" dirty="0" smtClean="0"/>
              <a:t>Example: ECG Signal Measurement </a:t>
            </a:r>
            <a:endParaRPr lang="en-US" dirty="0" smtClean="0"/>
          </a:p>
        </p:txBody>
      </p:sp>
      <p:pic>
        <p:nvPicPr>
          <p:cNvPr id="3379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1" y="2819400"/>
            <a:ext cx="5486399" cy="4038600"/>
          </a:xfrm>
          <a:prstGeom prst="rect">
            <a:avLst/>
          </a:prstGeom>
          <a:noFill/>
          <a:ln w="9525">
            <a:noFill/>
            <a:miter lim="800000"/>
            <a:headEnd/>
            <a:tailEnd/>
          </a:ln>
        </p:spPr>
      </p:pic>
      <p:sp>
        <p:nvSpPr>
          <p:cNvPr id="33797" name="TextBox 5"/>
          <p:cNvSpPr txBox="1">
            <a:spLocks noChangeArrowheads="1"/>
          </p:cNvSpPr>
          <p:nvPr/>
        </p:nvSpPr>
        <p:spPr bwMode="auto">
          <a:xfrm>
            <a:off x="3402013" y="5765800"/>
            <a:ext cx="5437187" cy="1016000"/>
          </a:xfrm>
          <a:prstGeom prst="rect">
            <a:avLst/>
          </a:prstGeom>
          <a:noFill/>
          <a:ln w="9525">
            <a:noFill/>
            <a:miter lim="800000"/>
            <a:headEnd/>
            <a:tailEnd/>
          </a:ln>
        </p:spPr>
        <p:txBody>
          <a:bodyPr>
            <a:spAutoFit/>
          </a:bodyPr>
          <a:lstStyle/>
          <a:p>
            <a:pPr algn="just"/>
            <a:r>
              <a:rPr lang="en-US" sz="1200" b="1" dirty="0"/>
              <a:t>Figure: </a:t>
            </a:r>
            <a:r>
              <a:rPr lang="en-US" sz="1200" b="1" dirty="0">
                <a:solidFill>
                  <a:srgbClr val="0070C0"/>
                </a:solidFill>
              </a:rPr>
              <a:t>Simplified electrocardiographic recording system </a:t>
            </a:r>
            <a:r>
              <a:rPr lang="en-US" sz="1200" b="1" dirty="0"/>
              <a:t>Two possible interfering inputs are stray magnetic fields and capacitive coupled noise. Orientation of patient cables and changes in electrode–skin impedance are two possible modifying inputs. Z1 and Z2 represent the electrode–skin interface impedances.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993775"/>
          </a:xfrm>
        </p:spPr>
        <p:txBody>
          <a:bodyPr>
            <a:normAutofit/>
          </a:bodyPr>
          <a:lstStyle/>
          <a:p>
            <a:r>
              <a:rPr lang="en-US" sz="3400" b="1" dirty="0" smtClean="0"/>
              <a:t>Generalized Medical Instrumentation System</a:t>
            </a:r>
          </a:p>
        </p:txBody>
      </p:sp>
      <p:pic>
        <p:nvPicPr>
          <p:cNvPr id="17411" name="Picture 3"/>
          <p:cNvPicPr>
            <a:picLocks noGrp="1" noChangeAspect="1" noChangeArrowheads="1"/>
          </p:cNvPicPr>
          <p:nvPr>
            <p:ph idx="1"/>
          </p:nvPr>
        </p:nvPicPr>
        <p:blipFill>
          <a:blip r:embed="rId2">
            <a:clrChange>
              <a:clrFrom>
                <a:srgbClr val="FFFFFF"/>
              </a:clrFrom>
              <a:clrTo>
                <a:srgbClr val="FFFFFF">
                  <a:alpha val="0"/>
                </a:srgbClr>
              </a:clrTo>
            </a:clrChange>
            <a:lum contrast="20000"/>
          </a:blip>
          <a:srcRect/>
          <a:stretch>
            <a:fillRect/>
          </a:stretch>
        </p:blipFill>
        <p:spPr>
          <a:xfrm>
            <a:off x="381000" y="1621084"/>
            <a:ext cx="8499130" cy="4779716"/>
          </a:xfrm>
          <a:noFill/>
          <a:ln w="57150">
            <a:solidFill>
              <a:schemeClr val="tx1"/>
            </a:solidFill>
          </a:ln>
        </p:spPr>
      </p:pic>
      <p:sp>
        <p:nvSpPr>
          <p:cNvPr id="17412" name="Rectangle 4"/>
          <p:cNvSpPr>
            <a:spLocks noChangeArrowheads="1"/>
          </p:cNvSpPr>
          <p:nvPr/>
        </p:nvSpPr>
        <p:spPr bwMode="auto">
          <a:xfrm>
            <a:off x="693738" y="6443663"/>
            <a:ext cx="7993062" cy="338137"/>
          </a:xfrm>
          <a:prstGeom prst="rect">
            <a:avLst/>
          </a:prstGeom>
          <a:noFill/>
          <a:ln w="9525">
            <a:noFill/>
            <a:miter lim="800000"/>
            <a:headEnd/>
            <a:tailEnd/>
          </a:ln>
        </p:spPr>
        <p:txBody>
          <a:bodyPr>
            <a:spAutoFit/>
          </a:bodyPr>
          <a:lstStyle/>
          <a:p>
            <a:r>
              <a:rPr lang="en-US" sz="1600" dirty="0"/>
              <a:t>* Elements and connections shown by dashed lines are optional for some applications.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990600"/>
          </a:xfrm>
        </p:spPr>
        <p:txBody>
          <a:bodyPr>
            <a:normAutofit/>
          </a:bodyPr>
          <a:lstStyle/>
          <a:p>
            <a:r>
              <a:rPr lang="en-US" sz="3500" b="1" dirty="0" smtClean="0"/>
              <a:t>Generalized Medical Instrumentation System</a:t>
            </a:r>
            <a:endParaRPr lang="en-US" sz="3500" dirty="0"/>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28600" y="1600200"/>
            <a:ext cx="8686800" cy="5029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839200" cy="990600"/>
          </a:xfrm>
        </p:spPr>
        <p:txBody>
          <a:bodyPr>
            <a:noAutofit/>
          </a:bodyPr>
          <a:lstStyle/>
          <a:p>
            <a:r>
              <a:rPr lang="en-US" sz="3400" b="1" dirty="0" smtClean="0"/>
              <a:t>Components of Medical Instrumentation System</a:t>
            </a:r>
            <a:endParaRPr lang="en-US" sz="3400" b="1" dirty="0"/>
          </a:p>
        </p:txBody>
      </p:sp>
      <p:sp>
        <p:nvSpPr>
          <p:cNvPr id="3" name="Content Placeholder 2"/>
          <p:cNvSpPr>
            <a:spLocks noGrp="1"/>
          </p:cNvSpPr>
          <p:nvPr>
            <p:ph sz="quarter" idx="1"/>
          </p:nvPr>
        </p:nvSpPr>
        <p:spPr>
          <a:xfrm>
            <a:off x="612648" y="1676400"/>
            <a:ext cx="8153400" cy="4495800"/>
          </a:xfrm>
        </p:spPr>
        <p:txBody>
          <a:bodyPr>
            <a:normAutofit/>
          </a:bodyPr>
          <a:lstStyle/>
          <a:p>
            <a:pPr>
              <a:spcBef>
                <a:spcPts val="1200"/>
              </a:spcBef>
            </a:pPr>
            <a:r>
              <a:rPr lang="en-US" sz="3600" dirty="0" smtClean="0"/>
              <a:t>Measurand</a:t>
            </a:r>
          </a:p>
          <a:p>
            <a:pPr>
              <a:spcBef>
                <a:spcPts val="1200"/>
              </a:spcBef>
            </a:pPr>
            <a:r>
              <a:rPr lang="en-US" sz="3600" dirty="0" smtClean="0"/>
              <a:t>Sensor / Transducer</a:t>
            </a:r>
          </a:p>
          <a:p>
            <a:pPr>
              <a:spcBef>
                <a:spcPts val="1200"/>
              </a:spcBef>
            </a:pPr>
            <a:r>
              <a:rPr lang="en-US" sz="3600" dirty="0" smtClean="0"/>
              <a:t>Signal Conditioning</a:t>
            </a:r>
          </a:p>
          <a:p>
            <a:pPr>
              <a:spcBef>
                <a:spcPts val="1200"/>
              </a:spcBef>
            </a:pPr>
            <a:r>
              <a:rPr lang="en-US" sz="3600" dirty="0" smtClean="0"/>
              <a:t>Output Display</a:t>
            </a:r>
          </a:p>
          <a:p>
            <a:pPr>
              <a:spcBef>
                <a:spcPts val="1200"/>
              </a:spcBef>
            </a:pPr>
            <a:r>
              <a:rPr lang="en-US" sz="3600" dirty="0" smtClean="0"/>
              <a:t>Auxiliary Components</a:t>
            </a:r>
          </a:p>
          <a:p>
            <a:pPr>
              <a:spcBef>
                <a:spcPts val="1200"/>
              </a:spcBef>
            </a:pP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Measurand</a:t>
            </a:r>
            <a:endParaRPr lang="en-US" sz="4800" b="1" dirty="0"/>
          </a:p>
        </p:txBody>
      </p:sp>
      <p:sp>
        <p:nvSpPr>
          <p:cNvPr id="3" name="Content Placeholder 2"/>
          <p:cNvSpPr>
            <a:spLocks noGrp="1"/>
          </p:cNvSpPr>
          <p:nvPr>
            <p:ph sz="quarter" idx="1"/>
          </p:nvPr>
        </p:nvSpPr>
        <p:spPr>
          <a:xfrm>
            <a:off x="612648" y="1600200"/>
            <a:ext cx="8153400" cy="4876800"/>
          </a:xfrm>
        </p:spPr>
        <p:txBody>
          <a:bodyPr>
            <a:normAutofit/>
          </a:bodyPr>
          <a:lstStyle/>
          <a:p>
            <a:pPr marL="320040" lvl="1" indent="-320040">
              <a:spcBef>
                <a:spcPts val="700"/>
              </a:spcBef>
              <a:buClr>
                <a:schemeClr val="accent2"/>
              </a:buClr>
              <a:buSzPct val="60000"/>
              <a:buFont typeface="Wingdings"/>
              <a:buChar char=""/>
            </a:pPr>
            <a:r>
              <a:rPr lang="en-US" sz="2800" dirty="0" smtClean="0"/>
              <a:t>The physical quantity, property, or condition that the system measures is called measurand.</a:t>
            </a:r>
          </a:p>
          <a:p>
            <a:pPr marL="320040" lvl="1" indent="-320040">
              <a:spcBef>
                <a:spcPts val="700"/>
              </a:spcBef>
              <a:buClr>
                <a:schemeClr val="accent2"/>
              </a:buClr>
              <a:buSzPct val="60000"/>
              <a:buFont typeface="Wingdings"/>
              <a:buChar char=""/>
            </a:pPr>
            <a:r>
              <a:rPr lang="en-US" sz="2800" dirty="0" smtClean="0"/>
              <a:t>The accessibility of the measurand is important because it may be:</a:t>
            </a:r>
            <a:endParaRPr lang="en-US" sz="2400" dirty="0" smtClean="0"/>
          </a:p>
          <a:p>
            <a:pPr marL="594360" lvl="2" indent="-320040">
              <a:spcBef>
                <a:spcPts val="700"/>
              </a:spcBef>
              <a:buSzPct val="60000"/>
              <a:buFont typeface="Wingdings"/>
              <a:buChar char=""/>
            </a:pPr>
            <a:r>
              <a:rPr lang="en-US" sz="2500" dirty="0" smtClean="0"/>
              <a:t>Internal (Blood Pressure)</a:t>
            </a:r>
          </a:p>
          <a:p>
            <a:pPr marL="594360" lvl="2" indent="-320040">
              <a:spcBef>
                <a:spcPts val="700"/>
              </a:spcBef>
              <a:buSzPct val="60000"/>
              <a:buFont typeface="Wingdings"/>
              <a:buChar char=""/>
            </a:pPr>
            <a:r>
              <a:rPr lang="en-US" sz="2500" dirty="0" smtClean="0"/>
              <a:t>On the Body Surface (Electrocardiogram)</a:t>
            </a:r>
          </a:p>
          <a:p>
            <a:pPr marL="594360" lvl="2" indent="-320040">
              <a:spcBef>
                <a:spcPts val="700"/>
              </a:spcBef>
              <a:buSzPct val="60000"/>
              <a:buFont typeface="Wingdings"/>
              <a:buChar char=""/>
            </a:pPr>
            <a:r>
              <a:rPr lang="en-US" sz="2500" dirty="0" smtClean="0"/>
              <a:t>Emanate from the body (Infrared Radiation)</a:t>
            </a:r>
          </a:p>
          <a:p>
            <a:pPr marL="594360" lvl="2" indent="-320040">
              <a:spcBef>
                <a:spcPts val="700"/>
              </a:spcBef>
              <a:buSzPct val="60000"/>
              <a:buFont typeface="Wingdings"/>
              <a:buChar char=""/>
            </a:pPr>
            <a:r>
              <a:rPr lang="en-US" sz="2500" dirty="0" smtClean="0"/>
              <a:t>Derived from Tissue Sample (such as Blood or a Biopsy)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Cont…</a:t>
            </a:r>
            <a:endParaRPr lang="en-US" sz="4800" b="1"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sz="3100" dirty="0" smtClean="0"/>
              <a:t>Most medically important measurands can be grouped in the following groups:</a:t>
            </a:r>
          </a:p>
          <a:p>
            <a:pPr lvl="1"/>
            <a:r>
              <a:rPr lang="en-US" sz="2800" dirty="0" smtClean="0"/>
              <a:t>Biopotential,</a:t>
            </a:r>
          </a:p>
          <a:p>
            <a:pPr lvl="1"/>
            <a:r>
              <a:rPr lang="en-US" sz="2800" dirty="0" smtClean="0"/>
              <a:t> Pressure, </a:t>
            </a:r>
          </a:p>
          <a:p>
            <a:pPr lvl="1"/>
            <a:r>
              <a:rPr lang="en-US" sz="2800" dirty="0" smtClean="0"/>
              <a:t>Flow, </a:t>
            </a:r>
          </a:p>
          <a:p>
            <a:pPr lvl="1"/>
            <a:r>
              <a:rPr lang="en-US" sz="2800" dirty="0" smtClean="0"/>
              <a:t>Dimensions (Imaging), </a:t>
            </a:r>
          </a:p>
          <a:p>
            <a:pPr lvl="1"/>
            <a:r>
              <a:rPr lang="en-US" sz="2800" dirty="0" smtClean="0"/>
              <a:t>Displacement (Velocity, Acceleration, And Force), </a:t>
            </a:r>
          </a:p>
          <a:p>
            <a:pPr lvl="1"/>
            <a:r>
              <a:rPr lang="en-US" sz="2800" dirty="0" smtClean="0"/>
              <a:t>Impedance, </a:t>
            </a:r>
          </a:p>
          <a:p>
            <a:pPr lvl="1"/>
            <a:r>
              <a:rPr lang="en-US" sz="2800" dirty="0" smtClean="0"/>
              <a:t>Temperature, And</a:t>
            </a:r>
          </a:p>
          <a:p>
            <a:pPr lvl="1"/>
            <a:r>
              <a:rPr lang="en-US" sz="2800" dirty="0" smtClean="0"/>
              <a:t>Chemical Concentrations</a:t>
            </a:r>
          </a:p>
          <a:p>
            <a:r>
              <a:rPr lang="en-US" sz="3000" dirty="0" smtClean="0"/>
              <a:t>The measurand may be localized to a specific organ or anatomical structure.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Sensor</a:t>
            </a:r>
            <a:endParaRPr lang="en-US" b="1" dirty="0"/>
          </a:p>
        </p:txBody>
      </p:sp>
      <p:sp>
        <p:nvSpPr>
          <p:cNvPr id="3" name="Content Placeholder 2"/>
          <p:cNvSpPr>
            <a:spLocks noGrp="1"/>
          </p:cNvSpPr>
          <p:nvPr>
            <p:ph sz="quarter" idx="1"/>
          </p:nvPr>
        </p:nvSpPr>
        <p:spPr/>
        <p:txBody>
          <a:bodyPr>
            <a:normAutofit/>
          </a:bodyPr>
          <a:lstStyle/>
          <a:p>
            <a:r>
              <a:rPr lang="en-US" dirty="0" smtClean="0"/>
              <a:t>The </a:t>
            </a:r>
            <a:r>
              <a:rPr lang="en-US" b="1" dirty="0" smtClean="0"/>
              <a:t>transducer</a:t>
            </a:r>
            <a:r>
              <a:rPr lang="en-US" dirty="0" smtClean="0"/>
              <a:t> is defined as a device that converts one form of energy to another. </a:t>
            </a:r>
          </a:p>
          <a:p>
            <a:r>
              <a:rPr lang="en-US" dirty="0" smtClean="0"/>
              <a:t>A </a:t>
            </a:r>
            <a:r>
              <a:rPr lang="en-US" b="1" dirty="0" smtClean="0"/>
              <a:t>sensor</a:t>
            </a:r>
            <a:r>
              <a:rPr lang="en-US" dirty="0" smtClean="0"/>
              <a:t> converts a physical measurand to an electric output. </a:t>
            </a:r>
          </a:p>
          <a:p>
            <a:r>
              <a:rPr lang="en-US" dirty="0" smtClean="0"/>
              <a:t>The sensor should respond only to the form of energy present in the measurand, to the exclusion of all others.</a:t>
            </a:r>
          </a:p>
          <a:p>
            <a:r>
              <a:rPr lang="en-US" dirty="0" smtClean="0"/>
              <a:t> The sensor should non invasive and minimally invasive.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651</TotalTime>
  <Words>1896</Words>
  <Application>Microsoft Office PowerPoint</Application>
  <PresentationFormat>On-screen Show (4:3)</PresentationFormat>
  <Paragraphs>223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bioMEDical Instrumentation system</vt:lpstr>
      <vt:lpstr>Outline</vt:lpstr>
      <vt:lpstr>Basic Instrumentation System</vt:lpstr>
      <vt:lpstr>Generalized Medical Instrumentation System</vt:lpstr>
      <vt:lpstr>Generalized Medical Instrumentation System</vt:lpstr>
      <vt:lpstr>Components of Medical Instrumentation System</vt:lpstr>
      <vt:lpstr>Measurand</vt:lpstr>
      <vt:lpstr>Cont…</vt:lpstr>
      <vt:lpstr>Sensor</vt:lpstr>
      <vt:lpstr>Signal Conditioning</vt:lpstr>
      <vt:lpstr>Output Display</vt:lpstr>
      <vt:lpstr>Auxiliary Components</vt:lpstr>
      <vt:lpstr>Cont…</vt:lpstr>
      <vt:lpstr>PC Based Medical Instruments</vt:lpstr>
      <vt:lpstr>PC Based Medical Instruments</vt:lpstr>
      <vt:lpstr>Cont…</vt:lpstr>
      <vt:lpstr>Cont…</vt:lpstr>
      <vt:lpstr>Categories of Measurement</vt:lpstr>
      <vt:lpstr>Direct Measurement</vt:lpstr>
      <vt:lpstr>Indirect Measurement</vt:lpstr>
      <vt:lpstr>Slide 21</vt:lpstr>
      <vt:lpstr>Null Measurement</vt:lpstr>
      <vt:lpstr>Slide 23</vt:lpstr>
      <vt:lpstr>Instruments Operational Modes</vt:lpstr>
      <vt:lpstr>Direct / Indirect Modes</vt:lpstr>
      <vt:lpstr>Sampling Mode and Continuous Mode</vt:lpstr>
      <vt:lpstr>Generating and Modulating Modes</vt:lpstr>
      <vt:lpstr>Analog and Digital Modes</vt:lpstr>
      <vt:lpstr>Real Time and Delayed Time mode</vt:lpstr>
      <vt:lpstr>General Constraint In Design of Medical Instrumentations Systems</vt:lpstr>
      <vt:lpstr>Cont….</vt:lpstr>
      <vt:lpstr>Cont….</vt:lpstr>
      <vt:lpstr>Common Medical Measurands</vt:lpstr>
      <vt:lpstr>Classifications Of Medical Instruments</vt:lpstr>
      <vt:lpstr>Classifications</vt:lpstr>
      <vt:lpstr>Cont…</vt:lpstr>
      <vt:lpstr>Cont….</vt:lpstr>
      <vt:lpstr>Measurement Input Sources</vt:lpstr>
      <vt:lpstr>Example: ECG Signal Measurement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Instrumentation system</dc:title>
  <dc:creator>Hp</dc:creator>
  <cp:lastModifiedBy>I.B.t</cp:lastModifiedBy>
  <cp:revision>98</cp:revision>
  <dcterms:created xsi:type="dcterms:W3CDTF">2014-02-23T16:35:13Z</dcterms:created>
  <dcterms:modified xsi:type="dcterms:W3CDTF">2014-03-05T22:02:46Z</dcterms:modified>
</cp:coreProperties>
</file>